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84" r:id="rId3"/>
    <p:sldId id="260" r:id="rId4"/>
    <p:sldId id="258" r:id="rId5"/>
    <p:sldId id="286" r:id="rId6"/>
    <p:sldId id="261" r:id="rId7"/>
    <p:sldId id="262" r:id="rId8"/>
    <p:sldId id="263" r:id="rId9"/>
    <p:sldId id="256" r:id="rId10"/>
    <p:sldId id="287" r:id="rId11"/>
    <p:sldId id="265" r:id="rId12"/>
    <p:sldId id="266" r:id="rId13"/>
    <p:sldId id="268" r:id="rId14"/>
    <p:sldId id="267" r:id="rId15"/>
    <p:sldId id="289" r:id="rId16"/>
    <p:sldId id="288" r:id="rId17"/>
    <p:sldId id="290" r:id="rId18"/>
    <p:sldId id="271" r:id="rId19"/>
    <p:sldId id="272" r:id="rId20"/>
    <p:sldId id="273" r:id="rId21"/>
    <p:sldId id="274" r:id="rId22"/>
    <p:sldId id="275" r:id="rId23"/>
    <p:sldId id="277" r:id="rId24"/>
    <p:sldId id="278" r:id="rId25"/>
    <p:sldId id="280" r:id="rId26"/>
    <p:sldId id="281" r:id="rId27"/>
    <p:sldId id="282" r:id="rId28"/>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10" autoAdjust="0"/>
    <p:restoredTop sz="94660"/>
  </p:normalViewPr>
  <p:slideViewPr>
    <p:cSldViewPr snapToGrid="0" showGuides="1">
      <p:cViewPr varScale="1">
        <p:scale>
          <a:sx n="114" d="100"/>
          <a:sy n="114" d="100"/>
        </p:scale>
        <p:origin x="-896" y="-112"/>
      </p:cViewPr>
      <p:guideLst>
        <p:guide orient="horz" pos="2160"/>
        <p:guide pos="3840"/>
      </p:guideLst>
    </p:cSldViewPr>
  </p:slideViewPr>
  <p:notesTextViewPr>
    <p:cViewPr>
      <p:scale>
        <a:sx n="3" d="2"/>
        <a:sy n="3" d="2"/>
      </p:scale>
      <p:origin x="0" y="0"/>
    </p:cViewPr>
  </p:notesTextViewPr>
  <p:sorterViewPr>
    <p:cViewPr>
      <p:scale>
        <a:sx n="60" d="100"/>
        <a:sy n="60" d="100"/>
      </p:scale>
      <p:origin x="0" y="0"/>
    </p:cViewPr>
  </p:sorterViewPr>
  <p:gridSpacing cx="180000" cy="1800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VE"/>
          </a:p>
        </p:txBody>
      </p:sp>
      <p:sp>
        <p:nvSpPr>
          <p:cNvPr id="4" name="Marcador de fecha 3"/>
          <p:cNvSpPr>
            <a:spLocks noGrp="1"/>
          </p:cNvSpPr>
          <p:nvPr>
            <p:ph type="dt" sz="half" idx="10"/>
          </p:nvPr>
        </p:nvSpPr>
        <p:spPr/>
        <p:txBody>
          <a:bodyPr/>
          <a:lstStyle/>
          <a:p>
            <a:fld id="{04B0070B-08B0-4CDA-AAE8-0CEEEBB0605F}" type="datetimeFigureOut">
              <a:rPr lang="es-VE" smtClean="0"/>
              <a:t>14/03/18</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AC20036B-48D8-4143-AED3-71EEEBE176EA}" type="slidenum">
              <a:rPr lang="es-VE" smtClean="0"/>
              <a:t>‹#›</a:t>
            </a:fld>
            <a:endParaRPr lang="es-VE"/>
          </a:p>
        </p:txBody>
      </p:sp>
    </p:spTree>
    <p:extLst>
      <p:ext uri="{BB962C8B-B14F-4D97-AF65-F5344CB8AC3E}">
        <p14:creationId xmlns:p14="http://schemas.microsoft.com/office/powerpoint/2010/main" val="344405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04B0070B-08B0-4CDA-AAE8-0CEEEBB0605F}" type="datetimeFigureOut">
              <a:rPr lang="es-VE" smtClean="0"/>
              <a:t>14/03/18</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AC20036B-48D8-4143-AED3-71EEEBE176EA}" type="slidenum">
              <a:rPr lang="es-VE" smtClean="0"/>
              <a:t>‹#›</a:t>
            </a:fld>
            <a:endParaRPr lang="es-VE"/>
          </a:p>
        </p:txBody>
      </p:sp>
    </p:spTree>
    <p:extLst>
      <p:ext uri="{BB962C8B-B14F-4D97-AF65-F5344CB8AC3E}">
        <p14:creationId xmlns:p14="http://schemas.microsoft.com/office/powerpoint/2010/main" val="72126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04B0070B-08B0-4CDA-AAE8-0CEEEBB0605F}" type="datetimeFigureOut">
              <a:rPr lang="es-VE" smtClean="0"/>
              <a:t>14/03/18</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AC20036B-48D8-4143-AED3-71EEEBE176EA}" type="slidenum">
              <a:rPr lang="es-VE" smtClean="0"/>
              <a:t>‹#›</a:t>
            </a:fld>
            <a:endParaRPr lang="es-VE"/>
          </a:p>
        </p:txBody>
      </p:sp>
    </p:spTree>
    <p:extLst>
      <p:ext uri="{BB962C8B-B14F-4D97-AF65-F5344CB8AC3E}">
        <p14:creationId xmlns:p14="http://schemas.microsoft.com/office/powerpoint/2010/main" val="429111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04B0070B-08B0-4CDA-AAE8-0CEEEBB0605F}" type="datetimeFigureOut">
              <a:rPr lang="es-VE" smtClean="0"/>
              <a:t>14/03/18</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AC20036B-48D8-4143-AED3-71EEEBE176EA}" type="slidenum">
              <a:rPr lang="es-VE" smtClean="0"/>
              <a:t>‹#›</a:t>
            </a:fld>
            <a:endParaRPr lang="es-VE"/>
          </a:p>
        </p:txBody>
      </p:sp>
    </p:spTree>
    <p:extLst>
      <p:ext uri="{BB962C8B-B14F-4D97-AF65-F5344CB8AC3E}">
        <p14:creationId xmlns:p14="http://schemas.microsoft.com/office/powerpoint/2010/main" val="421553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4B0070B-08B0-4CDA-AAE8-0CEEEBB0605F}" type="datetimeFigureOut">
              <a:rPr lang="es-VE" smtClean="0"/>
              <a:t>14/03/18</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AC20036B-48D8-4143-AED3-71EEEBE176EA}" type="slidenum">
              <a:rPr lang="es-VE" smtClean="0"/>
              <a:t>‹#›</a:t>
            </a:fld>
            <a:endParaRPr lang="es-VE"/>
          </a:p>
        </p:txBody>
      </p:sp>
    </p:spTree>
    <p:extLst>
      <p:ext uri="{BB962C8B-B14F-4D97-AF65-F5344CB8AC3E}">
        <p14:creationId xmlns:p14="http://schemas.microsoft.com/office/powerpoint/2010/main" val="426184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04B0070B-08B0-4CDA-AAE8-0CEEEBB0605F}" type="datetimeFigureOut">
              <a:rPr lang="es-VE" smtClean="0"/>
              <a:t>14/03/18</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AC20036B-48D8-4143-AED3-71EEEBE176EA}" type="slidenum">
              <a:rPr lang="es-VE" smtClean="0"/>
              <a:t>‹#›</a:t>
            </a:fld>
            <a:endParaRPr lang="es-VE"/>
          </a:p>
        </p:txBody>
      </p:sp>
    </p:spTree>
    <p:extLst>
      <p:ext uri="{BB962C8B-B14F-4D97-AF65-F5344CB8AC3E}">
        <p14:creationId xmlns:p14="http://schemas.microsoft.com/office/powerpoint/2010/main" val="58843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04B0070B-08B0-4CDA-AAE8-0CEEEBB0605F}" type="datetimeFigureOut">
              <a:rPr lang="es-VE" smtClean="0"/>
              <a:t>14/03/18</a:t>
            </a:fld>
            <a:endParaRPr lang="es-VE"/>
          </a:p>
        </p:txBody>
      </p:sp>
      <p:sp>
        <p:nvSpPr>
          <p:cNvPr id="8" name="Marcador de pie de página 7"/>
          <p:cNvSpPr>
            <a:spLocks noGrp="1"/>
          </p:cNvSpPr>
          <p:nvPr>
            <p:ph type="ftr" sz="quarter" idx="11"/>
          </p:nvPr>
        </p:nvSpPr>
        <p:spPr/>
        <p:txBody>
          <a:bodyPr/>
          <a:lstStyle/>
          <a:p>
            <a:endParaRPr lang="es-VE"/>
          </a:p>
        </p:txBody>
      </p:sp>
      <p:sp>
        <p:nvSpPr>
          <p:cNvPr id="9" name="Marcador de número de diapositiva 8"/>
          <p:cNvSpPr>
            <a:spLocks noGrp="1"/>
          </p:cNvSpPr>
          <p:nvPr>
            <p:ph type="sldNum" sz="quarter" idx="12"/>
          </p:nvPr>
        </p:nvSpPr>
        <p:spPr/>
        <p:txBody>
          <a:bodyPr/>
          <a:lstStyle/>
          <a:p>
            <a:fld id="{AC20036B-48D8-4143-AED3-71EEEBE176EA}" type="slidenum">
              <a:rPr lang="es-VE" smtClean="0"/>
              <a:t>‹#›</a:t>
            </a:fld>
            <a:endParaRPr lang="es-VE"/>
          </a:p>
        </p:txBody>
      </p:sp>
    </p:spTree>
    <p:extLst>
      <p:ext uri="{BB962C8B-B14F-4D97-AF65-F5344CB8AC3E}">
        <p14:creationId xmlns:p14="http://schemas.microsoft.com/office/powerpoint/2010/main" val="308608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04B0070B-08B0-4CDA-AAE8-0CEEEBB0605F}" type="datetimeFigureOut">
              <a:rPr lang="es-VE" smtClean="0"/>
              <a:t>14/03/18</a:t>
            </a:fld>
            <a:endParaRPr lang="es-VE"/>
          </a:p>
        </p:txBody>
      </p:sp>
      <p:sp>
        <p:nvSpPr>
          <p:cNvPr id="4" name="Marcador de pie de página 3"/>
          <p:cNvSpPr>
            <a:spLocks noGrp="1"/>
          </p:cNvSpPr>
          <p:nvPr>
            <p:ph type="ftr" sz="quarter" idx="11"/>
          </p:nvPr>
        </p:nvSpPr>
        <p:spPr/>
        <p:txBody>
          <a:bodyPr/>
          <a:lstStyle/>
          <a:p>
            <a:endParaRPr lang="es-VE"/>
          </a:p>
        </p:txBody>
      </p:sp>
      <p:sp>
        <p:nvSpPr>
          <p:cNvPr id="5" name="Marcador de número de diapositiva 4"/>
          <p:cNvSpPr>
            <a:spLocks noGrp="1"/>
          </p:cNvSpPr>
          <p:nvPr>
            <p:ph type="sldNum" sz="quarter" idx="12"/>
          </p:nvPr>
        </p:nvSpPr>
        <p:spPr/>
        <p:txBody>
          <a:bodyPr/>
          <a:lstStyle/>
          <a:p>
            <a:fld id="{AC20036B-48D8-4143-AED3-71EEEBE176EA}" type="slidenum">
              <a:rPr lang="es-VE" smtClean="0"/>
              <a:t>‹#›</a:t>
            </a:fld>
            <a:endParaRPr lang="es-VE"/>
          </a:p>
        </p:txBody>
      </p:sp>
    </p:spTree>
    <p:extLst>
      <p:ext uri="{BB962C8B-B14F-4D97-AF65-F5344CB8AC3E}">
        <p14:creationId xmlns:p14="http://schemas.microsoft.com/office/powerpoint/2010/main" val="291021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4B0070B-08B0-4CDA-AAE8-0CEEEBB0605F}" type="datetimeFigureOut">
              <a:rPr lang="es-VE" smtClean="0"/>
              <a:t>14/03/18</a:t>
            </a:fld>
            <a:endParaRPr lang="es-VE"/>
          </a:p>
        </p:txBody>
      </p:sp>
      <p:sp>
        <p:nvSpPr>
          <p:cNvPr id="3" name="Marcador de pie de página 2"/>
          <p:cNvSpPr>
            <a:spLocks noGrp="1"/>
          </p:cNvSpPr>
          <p:nvPr>
            <p:ph type="ftr" sz="quarter" idx="11"/>
          </p:nvPr>
        </p:nvSpPr>
        <p:spPr/>
        <p:txBody>
          <a:bodyPr/>
          <a:lstStyle/>
          <a:p>
            <a:endParaRPr lang="es-VE"/>
          </a:p>
        </p:txBody>
      </p:sp>
      <p:sp>
        <p:nvSpPr>
          <p:cNvPr id="4" name="Marcador de número de diapositiva 3"/>
          <p:cNvSpPr>
            <a:spLocks noGrp="1"/>
          </p:cNvSpPr>
          <p:nvPr>
            <p:ph type="sldNum" sz="quarter" idx="12"/>
          </p:nvPr>
        </p:nvSpPr>
        <p:spPr/>
        <p:txBody>
          <a:bodyPr/>
          <a:lstStyle/>
          <a:p>
            <a:fld id="{AC20036B-48D8-4143-AED3-71EEEBE176EA}" type="slidenum">
              <a:rPr lang="es-VE" smtClean="0"/>
              <a:t>‹#›</a:t>
            </a:fld>
            <a:endParaRPr lang="es-VE"/>
          </a:p>
        </p:txBody>
      </p:sp>
    </p:spTree>
    <p:extLst>
      <p:ext uri="{BB962C8B-B14F-4D97-AF65-F5344CB8AC3E}">
        <p14:creationId xmlns:p14="http://schemas.microsoft.com/office/powerpoint/2010/main" val="4050629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4B0070B-08B0-4CDA-AAE8-0CEEEBB0605F}" type="datetimeFigureOut">
              <a:rPr lang="es-VE" smtClean="0"/>
              <a:t>14/03/18</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AC20036B-48D8-4143-AED3-71EEEBE176EA}" type="slidenum">
              <a:rPr lang="es-VE" smtClean="0"/>
              <a:t>‹#›</a:t>
            </a:fld>
            <a:endParaRPr lang="es-VE"/>
          </a:p>
        </p:txBody>
      </p:sp>
    </p:spTree>
    <p:extLst>
      <p:ext uri="{BB962C8B-B14F-4D97-AF65-F5344CB8AC3E}">
        <p14:creationId xmlns:p14="http://schemas.microsoft.com/office/powerpoint/2010/main" val="155700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4B0070B-08B0-4CDA-AAE8-0CEEEBB0605F}" type="datetimeFigureOut">
              <a:rPr lang="es-VE" smtClean="0"/>
              <a:t>14/03/18</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AC20036B-48D8-4143-AED3-71EEEBE176EA}" type="slidenum">
              <a:rPr lang="es-VE" smtClean="0"/>
              <a:t>‹#›</a:t>
            </a:fld>
            <a:endParaRPr lang="es-VE"/>
          </a:p>
        </p:txBody>
      </p:sp>
    </p:spTree>
    <p:extLst>
      <p:ext uri="{BB962C8B-B14F-4D97-AF65-F5344CB8AC3E}">
        <p14:creationId xmlns:p14="http://schemas.microsoft.com/office/powerpoint/2010/main" val="6004434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0070B-08B0-4CDA-AAE8-0CEEEBB0605F}" type="datetimeFigureOut">
              <a:rPr lang="es-VE" smtClean="0"/>
              <a:t>14/03/18</a:t>
            </a:fld>
            <a:endParaRPr lang="es-V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0036B-48D8-4143-AED3-71EEEBE176EA}" type="slidenum">
              <a:rPr lang="es-VE" smtClean="0"/>
              <a:t>‹#›</a:t>
            </a:fld>
            <a:endParaRPr lang="es-VE"/>
          </a:p>
        </p:txBody>
      </p:sp>
    </p:spTree>
    <p:extLst>
      <p:ext uri="{BB962C8B-B14F-4D97-AF65-F5344CB8AC3E}">
        <p14:creationId xmlns:p14="http://schemas.microsoft.com/office/powerpoint/2010/main" val="18337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gif"/><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jpeg"/><Relationship Id="rId6" Type="http://schemas.openxmlformats.org/officeDocument/2006/relationships/image" Target="../media/image49.jpeg"/><Relationship Id="rId7" Type="http://schemas.openxmlformats.org/officeDocument/2006/relationships/image" Target="../media/image50.jpeg"/><Relationship Id="rId8" Type="http://schemas.openxmlformats.org/officeDocument/2006/relationships/image" Target="../media/image51.jpeg"/><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jpeg"/><Relationship Id="rId7" Type="http://schemas.openxmlformats.org/officeDocument/2006/relationships/image" Target="../media/image57.jpeg"/><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jpeg"/><Relationship Id="rId3" Type="http://schemas.openxmlformats.org/officeDocument/2006/relationships/image" Target="../media/image59.jpe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jpeg"/><Relationship Id="rId5" Type="http://schemas.openxmlformats.org/officeDocument/2006/relationships/image" Target="../media/image63.jpeg"/><Relationship Id="rId1" Type="http://schemas.openxmlformats.org/officeDocument/2006/relationships/slideLayout" Target="../slideLayouts/slideLayout7.xml"/><Relationship Id="rId2"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1" Type="http://schemas.openxmlformats.org/officeDocument/2006/relationships/slideLayout" Target="../slideLayouts/slideLayout7.xml"/><Relationship Id="rId2" Type="http://schemas.openxmlformats.org/officeDocument/2006/relationships/image" Target="../media/image6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1" Type="http://schemas.openxmlformats.org/officeDocument/2006/relationships/slideLayout" Target="../slideLayouts/slideLayout7.xml"/><Relationship Id="rId2"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5" Type="http://schemas.openxmlformats.org/officeDocument/2006/relationships/image" Target="../media/image73.jpeg"/><Relationship Id="rId6" Type="http://schemas.openxmlformats.org/officeDocument/2006/relationships/image" Target="../media/image74.jpeg"/><Relationship Id="rId1" Type="http://schemas.openxmlformats.org/officeDocument/2006/relationships/slideLayout" Target="../slideLayouts/slideLayout7.xml"/><Relationship Id="rId2" Type="http://schemas.openxmlformats.org/officeDocument/2006/relationships/image" Target="../media/image70.jpeg"/></Relationships>
</file>

<file path=ppt/slides/_rels/slide22.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5" Type="http://schemas.openxmlformats.org/officeDocument/2006/relationships/image" Target="../media/image78.jpeg"/><Relationship Id="rId1" Type="http://schemas.openxmlformats.org/officeDocument/2006/relationships/slideLayout" Target="../slideLayouts/slideLayout7.xml"/><Relationship Id="rId2" Type="http://schemas.openxmlformats.org/officeDocument/2006/relationships/image" Target="../media/image7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9.jpeg"/><Relationship Id="rId3" Type="http://schemas.openxmlformats.org/officeDocument/2006/relationships/image" Target="../media/image80.jpeg"/></Relationships>
</file>

<file path=ppt/slides/_rels/slide24.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83.jpeg"/><Relationship Id="rId5" Type="http://schemas.openxmlformats.org/officeDocument/2006/relationships/image" Target="../media/image84.jpeg"/><Relationship Id="rId1" Type="http://schemas.openxmlformats.org/officeDocument/2006/relationships/slideLayout" Target="../slideLayouts/slideLayout7.xml"/><Relationship Id="rId2" Type="http://schemas.openxmlformats.org/officeDocument/2006/relationships/image" Target="../media/image8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6.jpeg"/><Relationship Id="rId3" Type="http://schemas.openxmlformats.org/officeDocument/2006/relationships/image" Target="../media/image8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8.jpeg"/><Relationship Id="rId3" Type="http://schemas.openxmlformats.org/officeDocument/2006/relationships/image" Target="../media/image89.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grpSp>
        <p:nvGrpSpPr>
          <p:cNvPr id="12" name="Grupo 11"/>
          <p:cNvGrpSpPr/>
          <p:nvPr/>
        </p:nvGrpSpPr>
        <p:grpSpPr>
          <a:xfrm>
            <a:off x="8806106" y="4173816"/>
            <a:ext cx="2698564" cy="711753"/>
            <a:chOff x="4227148" y="2119450"/>
            <a:chExt cx="5470254" cy="1442794"/>
          </a:xfrm>
        </p:grpSpPr>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7148" y="2119450"/>
              <a:ext cx="1156309" cy="1440000"/>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6263" y="2122244"/>
              <a:ext cx="960000" cy="1440000"/>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94860" y="2119450"/>
              <a:ext cx="940000" cy="1440000"/>
            </a:xfrm>
            <a:prstGeom prst="rect">
              <a:avLst/>
            </a:prstGeom>
          </p:spPr>
        </p:pic>
        <p:pic>
          <p:nvPicPr>
            <p:cNvPr id="8" name="Imagen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7666" y="2119450"/>
              <a:ext cx="2099736" cy="1440000"/>
            </a:xfrm>
            <a:prstGeom prst="rect">
              <a:avLst/>
            </a:prstGeom>
          </p:spPr>
        </p:pic>
      </p:grpSp>
      <p:sp>
        <p:nvSpPr>
          <p:cNvPr id="2" name="CuadroTexto 1"/>
          <p:cNvSpPr txBox="1"/>
          <p:nvPr/>
        </p:nvSpPr>
        <p:spPr>
          <a:xfrm>
            <a:off x="11431208" y="4569775"/>
            <a:ext cx="439544" cy="707886"/>
          </a:xfrm>
          <a:prstGeom prst="rect">
            <a:avLst/>
          </a:prstGeom>
          <a:noFill/>
        </p:spPr>
        <p:txBody>
          <a:bodyPr wrap="none" rtlCol="0">
            <a:spAutoFit/>
          </a:bodyPr>
          <a:lstStyle/>
          <a:p>
            <a:r>
              <a:rPr lang="es-VE" sz="4000" b="1" dirty="0" smtClean="0">
                <a:solidFill>
                  <a:schemeClr val="bg1"/>
                </a:solidFill>
                <a:effectLst>
                  <a:outerShdw blurRad="38100" dist="38100" dir="2700000" algn="tl">
                    <a:srgbClr val="000000">
                      <a:alpha val="43137"/>
                    </a:srgbClr>
                  </a:outerShdw>
                </a:effectLst>
              </a:rPr>
              <a:t>+</a:t>
            </a:r>
            <a:endParaRPr lang="es-VE" sz="2000" b="1" dirty="0">
              <a:solidFill>
                <a:schemeClr val="bg1"/>
              </a:solidFill>
              <a:effectLst>
                <a:outerShdw blurRad="38100" dist="38100" dir="2700000" algn="tl">
                  <a:srgbClr val="000000">
                    <a:alpha val="43137"/>
                  </a:srgbClr>
                </a:outerShdw>
              </a:effectLst>
            </a:endParaRPr>
          </a:p>
        </p:txBody>
      </p:sp>
      <p:sp>
        <p:nvSpPr>
          <p:cNvPr id="10" name="CuadroTexto 9"/>
          <p:cNvSpPr txBox="1"/>
          <p:nvPr/>
        </p:nvSpPr>
        <p:spPr>
          <a:xfrm>
            <a:off x="8370213" y="4904671"/>
            <a:ext cx="3225810" cy="369332"/>
          </a:xfrm>
          <a:prstGeom prst="rect">
            <a:avLst/>
          </a:prstGeom>
          <a:noFill/>
        </p:spPr>
        <p:txBody>
          <a:bodyPr wrap="square" rtlCol="0">
            <a:spAutoFit/>
          </a:bodyPr>
          <a:lstStyle/>
          <a:p>
            <a:pPr algn="r"/>
            <a:r>
              <a:rPr lang="en-US" dirty="0" smtClean="0">
                <a:solidFill>
                  <a:schemeClr val="bg1"/>
                </a:solidFill>
                <a:effectLst>
                  <a:outerShdw blurRad="38100" dist="38100" dir="2700000" algn="tl">
                    <a:srgbClr val="000000">
                      <a:alpha val="43137"/>
                    </a:srgbClr>
                  </a:outerShdw>
                </a:effectLst>
              </a:rPr>
              <a:t>Jimmie Angel Historical Project</a:t>
            </a:r>
            <a:endParaRPr lang="en-US" dirty="0">
              <a:solidFill>
                <a:schemeClr val="bg1"/>
              </a:solidFill>
              <a:effectLst>
                <a:outerShdw blurRad="38100" dist="38100" dir="2700000" algn="tl">
                  <a:srgbClr val="000000">
                    <a:alpha val="43137"/>
                  </a:srgbClr>
                </a:outerShdw>
              </a:effectLst>
            </a:endParaRPr>
          </a:p>
        </p:txBody>
      </p:sp>
      <p:sp>
        <p:nvSpPr>
          <p:cNvPr id="4" name="CuadroTexto 3"/>
          <p:cNvSpPr txBox="1"/>
          <p:nvPr/>
        </p:nvSpPr>
        <p:spPr>
          <a:xfrm>
            <a:off x="292901" y="5506856"/>
            <a:ext cx="11577851" cy="1015663"/>
          </a:xfrm>
          <a:prstGeom prst="rect">
            <a:avLst/>
          </a:prstGeom>
          <a:noFill/>
        </p:spPr>
        <p:txBody>
          <a:bodyPr wrap="square" rtlCol="0">
            <a:spAutoFit/>
          </a:bodyPr>
          <a:lstStyle/>
          <a:p>
            <a:pPr algn="r"/>
            <a:r>
              <a:rPr lang="en-US" sz="2800" b="1" dirty="0" smtClean="0">
                <a:solidFill>
                  <a:schemeClr val="bg1"/>
                </a:solidFill>
                <a:effectLst>
                  <a:outerShdw blurRad="38100" dist="38100" dir="2700000" algn="tl">
                    <a:srgbClr val="000000">
                      <a:alpha val="43137"/>
                    </a:srgbClr>
                  </a:outerShdw>
                </a:effectLst>
              </a:rPr>
              <a:t>Activities report 2017: Kamarata Valley, Canaima National Park - Venezuela</a:t>
            </a:r>
            <a:endParaRPr lang="en-US" sz="3600" b="1" dirty="0" smtClean="0">
              <a:solidFill>
                <a:schemeClr val="bg1"/>
              </a:solidFill>
              <a:effectLst>
                <a:outerShdw blurRad="38100" dist="38100" dir="2700000" algn="tl">
                  <a:srgbClr val="000000">
                    <a:alpha val="43137"/>
                  </a:srgbClr>
                </a:outerShdw>
              </a:effectLst>
            </a:endParaRPr>
          </a:p>
          <a:p>
            <a:pPr algn="r"/>
            <a:r>
              <a:rPr lang="en-US" sz="1600" dirty="0" smtClean="0">
                <a:solidFill>
                  <a:schemeClr val="bg1"/>
                </a:solidFill>
                <a:effectLst>
                  <a:outerShdw blurRad="38100" dist="38100" dir="2700000" algn="tl">
                    <a:srgbClr val="000000">
                      <a:alpha val="43137"/>
                    </a:srgbClr>
                  </a:outerShdw>
                </a:effectLst>
              </a:rPr>
              <a:t>Marianela Camacho Fuenmayor</a:t>
            </a:r>
          </a:p>
          <a:p>
            <a:pPr algn="r"/>
            <a:r>
              <a:rPr lang="en-US" sz="1600" dirty="0" smtClean="0">
                <a:solidFill>
                  <a:schemeClr val="bg1"/>
                </a:solidFill>
                <a:effectLst>
                  <a:outerShdw blurRad="38100" dist="38100" dir="2700000" algn="tl">
                    <a:srgbClr val="000000">
                      <a:alpha val="43137"/>
                    </a:srgbClr>
                  </a:outerShdw>
                </a:effectLst>
              </a:rPr>
              <a:t>March</a:t>
            </a:r>
            <a:r>
              <a:rPr lang="en-US" sz="1600" dirty="0">
                <a:solidFill>
                  <a:schemeClr val="bg1"/>
                </a:solidFill>
                <a:effectLst>
                  <a:outerShdw blurRad="38100" dist="38100" dir="2700000" algn="tl">
                    <a:srgbClr val="000000">
                      <a:alpha val="43137"/>
                    </a:srgbClr>
                  </a:outerShdw>
                </a:effectLst>
              </a:rPr>
              <a:t>, 2017</a:t>
            </a:r>
          </a:p>
        </p:txBody>
      </p:sp>
    </p:spTree>
    <p:extLst>
      <p:ext uri="{BB962C8B-B14F-4D97-AF65-F5344CB8AC3E}">
        <p14:creationId xmlns:p14="http://schemas.microsoft.com/office/powerpoint/2010/main" val="36284027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Marielena\Downloads\Sin título-1.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1446789" y="403052"/>
            <a:ext cx="410921" cy="41092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0"/>
          <p:cNvGrpSpPr>
            <a:grpSpLocks/>
          </p:cNvGrpSpPr>
          <p:nvPr/>
        </p:nvGrpSpPr>
        <p:grpSpPr bwMode="auto">
          <a:xfrm>
            <a:off x="9066213" y="-7938"/>
            <a:ext cx="2909887" cy="2547938"/>
            <a:chOff x="9181324" y="272417"/>
            <a:chExt cx="2910596" cy="2548138"/>
          </a:xfrm>
        </p:grpSpPr>
        <p:pic>
          <p:nvPicPr>
            <p:cNvPr id="5" name="Imagen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81324" y="272417"/>
              <a:ext cx="2910596" cy="25481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CuadroTexto 2"/>
            <p:cNvSpPr txBox="1">
              <a:spLocks noChangeArrowheads="1"/>
            </p:cNvSpPr>
            <p:nvPr/>
          </p:nvSpPr>
          <p:spPr bwMode="auto">
            <a:xfrm>
              <a:off x="9897766" y="1798219"/>
              <a:ext cx="960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VE" altLang="es-VE" sz="800" b="1">
                  <a:solidFill>
                    <a:schemeClr val="bg1"/>
                  </a:solidFill>
                  <a:latin typeface="Arial" panose="020B0604020202020204" pitchFamily="34" charset="0"/>
                  <a:cs typeface="Arial" panose="020B0604020202020204" pitchFamily="34" charset="0"/>
                </a:rPr>
                <a:t>AUYANTEPUY</a:t>
              </a:r>
            </a:p>
          </p:txBody>
        </p:sp>
        <p:sp>
          <p:nvSpPr>
            <p:cNvPr id="7" name="Elipse 8"/>
            <p:cNvSpPr/>
            <p:nvPr/>
          </p:nvSpPr>
          <p:spPr bwMode="auto">
            <a:xfrm>
              <a:off x="9409980" y="951921"/>
              <a:ext cx="44461" cy="38103"/>
            </a:xfrm>
            <a:prstGeom prst="ellipse">
              <a:avLst/>
            </a:prstGeom>
            <a:solidFill>
              <a:srgbClr val="FF0000"/>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sz="1100"/>
            </a:p>
          </p:txBody>
        </p:sp>
        <p:sp>
          <p:nvSpPr>
            <p:cNvPr id="8" name="CuadroTexto 9"/>
            <p:cNvSpPr txBox="1">
              <a:spLocks noChangeArrowheads="1"/>
            </p:cNvSpPr>
            <p:nvPr/>
          </p:nvSpPr>
          <p:spPr bwMode="auto">
            <a:xfrm>
              <a:off x="9409585" y="889023"/>
              <a:ext cx="12075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VE" altLang="es-VE" sz="700">
                  <a:solidFill>
                    <a:schemeClr val="bg1"/>
                  </a:solidFill>
                  <a:latin typeface="Arial" panose="020B0604020202020204" pitchFamily="34" charset="0"/>
                  <a:cs typeface="Arial" panose="020B0604020202020204" pitchFamily="34" charset="0"/>
                </a:rPr>
                <a:t>Laguna de Canaima</a:t>
              </a:r>
            </a:p>
          </p:txBody>
        </p:sp>
        <p:sp>
          <p:nvSpPr>
            <p:cNvPr id="9" name="Elipse 10"/>
            <p:cNvSpPr/>
            <p:nvPr/>
          </p:nvSpPr>
          <p:spPr bwMode="auto">
            <a:xfrm>
              <a:off x="10616774" y="2390309"/>
              <a:ext cx="46048" cy="38103"/>
            </a:xfrm>
            <a:prstGeom prst="ellipse">
              <a:avLst/>
            </a:prstGeom>
            <a:solidFill>
              <a:srgbClr val="FF0000"/>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sz="1100"/>
            </a:p>
          </p:txBody>
        </p:sp>
        <p:sp>
          <p:nvSpPr>
            <p:cNvPr id="10" name="CuadroTexto 11"/>
            <p:cNvSpPr txBox="1">
              <a:spLocks noChangeArrowheads="1"/>
            </p:cNvSpPr>
            <p:nvPr/>
          </p:nvSpPr>
          <p:spPr bwMode="auto">
            <a:xfrm>
              <a:off x="10051369" y="2321064"/>
              <a:ext cx="6202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s-VE" altLang="es-VE" sz="700">
                  <a:solidFill>
                    <a:schemeClr val="bg1"/>
                  </a:solidFill>
                  <a:latin typeface="Arial" panose="020B0604020202020204" pitchFamily="34" charset="0"/>
                  <a:cs typeface="Arial" panose="020B0604020202020204" pitchFamily="34" charset="0"/>
                </a:rPr>
                <a:t>Uruyén</a:t>
              </a:r>
            </a:p>
          </p:txBody>
        </p:sp>
        <p:sp>
          <p:nvSpPr>
            <p:cNvPr id="11" name="Elipse 12"/>
            <p:cNvSpPr/>
            <p:nvPr/>
          </p:nvSpPr>
          <p:spPr bwMode="auto">
            <a:xfrm>
              <a:off x="10759683" y="2290288"/>
              <a:ext cx="44461" cy="38103"/>
            </a:xfrm>
            <a:prstGeom prst="ellipse">
              <a:avLst/>
            </a:prstGeom>
            <a:solidFill>
              <a:srgbClr val="FF0000"/>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sz="1100"/>
            </a:p>
          </p:txBody>
        </p:sp>
        <p:sp>
          <p:nvSpPr>
            <p:cNvPr id="12" name="CuadroTexto 13"/>
            <p:cNvSpPr txBox="1">
              <a:spLocks noChangeArrowheads="1"/>
            </p:cNvSpPr>
            <p:nvPr/>
          </p:nvSpPr>
          <p:spPr bwMode="auto">
            <a:xfrm>
              <a:off x="10246021" y="2193965"/>
              <a:ext cx="5609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s-VE" altLang="es-VE" sz="700">
                  <a:solidFill>
                    <a:schemeClr val="bg1"/>
                  </a:solidFill>
                  <a:latin typeface="Arial" panose="020B0604020202020204" pitchFamily="34" charset="0"/>
                  <a:cs typeface="Arial" panose="020B0604020202020204" pitchFamily="34" charset="0"/>
                </a:rPr>
                <a:t>Kavak</a:t>
              </a:r>
            </a:p>
          </p:txBody>
        </p:sp>
        <p:sp>
          <p:nvSpPr>
            <p:cNvPr id="13" name="Elipse 14"/>
            <p:cNvSpPr/>
            <p:nvPr/>
          </p:nvSpPr>
          <p:spPr bwMode="auto">
            <a:xfrm>
              <a:off x="10958169" y="2290288"/>
              <a:ext cx="44461" cy="38103"/>
            </a:xfrm>
            <a:prstGeom prst="ellipse">
              <a:avLst/>
            </a:prstGeom>
            <a:solidFill>
              <a:srgbClr val="FF0000"/>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sz="1100"/>
            </a:p>
          </p:txBody>
        </p:sp>
        <p:sp>
          <p:nvSpPr>
            <p:cNvPr id="14" name="CuadroTexto 15"/>
            <p:cNvSpPr txBox="1">
              <a:spLocks noChangeArrowheads="1"/>
            </p:cNvSpPr>
            <p:nvPr/>
          </p:nvSpPr>
          <p:spPr bwMode="auto">
            <a:xfrm>
              <a:off x="10955484" y="2210652"/>
              <a:ext cx="7807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VE" altLang="es-VE" sz="700">
                  <a:solidFill>
                    <a:schemeClr val="bg1"/>
                  </a:solidFill>
                  <a:latin typeface="Arial" panose="020B0604020202020204" pitchFamily="34" charset="0"/>
                  <a:cs typeface="Arial" panose="020B0604020202020204" pitchFamily="34" charset="0"/>
                </a:rPr>
                <a:t>Kamarata</a:t>
              </a:r>
            </a:p>
          </p:txBody>
        </p:sp>
        <p:sp>
          <p:nvSpPr>
            <p:cNvPr id="15" name="Elipse 17"/>
            <p:cNvSpPr/>
            <p:nvPr/>
          </p:nvSpPr>
          <p:spPr bwMode="auto">
            <a:xfrm>
              <a:off x="10345245" y="1625074"/>
              <a:ext cx="33346" cy="26989"/>
            </a:xfrm>
            <a:prstGeom prst="ellipse">
              <a:avLst/>
            </a:prstGeom>
            <a:solidFill>
              <a:srgbClr val="92D050"/>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sz="1100"/>
            </a:p>
          </p:txBody>
        </p:sp>
        <p:sp>
          <p:nvSpPr>
            <p:cNvPr id="16" name="CuadroTexto 18"/>
            <p:cNvSpPr txBox="1">
              <a:spLocks noChangeArrowheads="1"/>
            </p:cNvSpPr>
            <p:nvPr/>
          </p:nvSpPr>
          <p:spPr bwMode="auto">
            <a:xfrm>
              <a:off x="10332301" y="1530073"/>
              <a:ext cx="8098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VE" altLang="es-VE" sz="700">
                  <a:solidFill>
                    <a:schemeClr val="bg1"/>
                  </a:solidFill>
                  <a:latin typeface="Arial" panose="020B0604020202020204" pitchFamily="34" charset="0"/>
                  <a:cs typeface="Arial" panose="020B0604020202020204" pitchFamily="34" charset="0"/>
                </a:rPr>
                <a:t>Salto Ángel</a:t>
              </a:r>
            </a:p>
          </p:txBody>
        </p:sp>
      </p:grpSp>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07800" y="17463"/>
            <a:ext cx="334963"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606213" y="0"/>
            <a:ext cx="352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5"/>
          <p:cNvSpPr/>
          <p:nvPr/>
        </p:nvSpPr>
        <p:spPr>
          <a:xfrm>
            <a:off x="10780718" y="1718896"/>
            <a:ext cx="641462" cy="63624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a:p>
        </p:txBody>
      </p:sp>
      <p:sp>
        <p:nvSpPr>
          <p:cNvPr id="21" name="Elipse 4"/>
          <p:cNvSpPr/>
          <p:nvPr/>
        </p:nvSpPr>
        <p:spPr>
          <a:xfrm>
            <a:off x="3684588" y="1995488"/>
            <a:ext cx="1800225" cy="1800225"/>
          </a:xfrm>
          <a:prstGeom prst="ellipse">
            <a:avLst/>
          </a:prstGeom>
          <a:solidFill>
            <a:schemeClr val="tx1">
              <a:alpha val="49000"/>
            </a:schemeClr>
          </a:solidFill>
          <a:ln w="4445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a:p>
        </p:txBody>
      </p:sp>
      <p:sp>
        <p:nvSpPr>
          <p:cNvPr id="22" name="Elipse 5"/>
          <p:cNvSpPr/>
          <p:nvPr/>
        </p:nvSpPr>
        <p:spPr>
          <a:xfrm>
            <a:off x="6586538" y="3268663"/>
            <a:ext cx="1358900" cy="1358900"/>
          </a:xfrm>
          <a:prstGeom prst="ellipse">
            <a:avLst/>
          </a:prstGeom>
          <a:solidFill>
            <a:schemeClr val="tx1">
              <a:alpha val="49000"/>
            </a:schemeClr>
          </a:solidFill>
          <a:ln w="4445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a:p>
        </p:txBody>
      </p:sp>
      <p:sp>
        <p:nvSpPr>
          <p:cNvPr id="23" name="Elipse 6"/>
          <p:cNvSpPr/>
          <p:nvPr/>
        </p:nvSpPr>
        <p:spPr>
          <a:xfrm>
            <a:off x="8199438" y="3990975"/>
            <a:ext cx="1196975" cy="1196975"/>
          </a:xfrm>
          <a:prstGeom prst="ellipse">
            <a:avLst/>
          </a:prstGeom>
          <a:solidFill>
            <a:schemeClr val="tx1">
              <a:alpha val="49000"/>
            </a:schemeClr>
          </a:solidFill>
          <a:ln w="4445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a:p>
        </p:txBody>
      </p:sp>
      <p:sp>
        <p:nvSpPr>
          <p:cNvPr id="30" name="Oval 15"/>
          <p:cNvSpPr/>
          <p:nvPr/>
        </p:nvSpPr>
        <p:spPr>
          <a:xfrm>
            <a:off x="8025551" y="3820053"/>
            <a:ext cx="1549400" cy="153679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a:p>
        </p:txBody>
      </p:sp>
      <p:sp>
        <p:nvSpPr>
          <p:cNvPr id="28" name="TextBox 11"/>
          <p:cNvSpPr txBox="1"/>
          <p:nvPr/>
        </p:nvSpPr>
        <p:spPr>
          <a:xfrm>
            <a:off x="0" y="417513"/>
            <a:ext cx="4010526"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2. AGROPRODUCTIVE CENTRE</a:t>
            </a:r>
            <a:endParaRPr lang="es-ES" sz="2400" b="1" dirty="0">
              <a:solidFill>
                <a:schemeClr val="bg1"/>
              </a:solidFill>
              <a:effectLst>
                <a:outerShdw blurRad="38100" dist="38100" dir="2700000" algn="tl">
                  <a:srgbClr val="000000">
                    <a:alpha val="43137"/>
                  </a:srgbClr>
                </a:outerShdw>
              </a:effectLst>
              <a:cs typeface="GreekS" panose="00000400000000000000" pitchFamily="2" charset="0"/>
            </a:endParaRPr>
          </a:p>
        </p:txBody>
      </p:sp>
      <p:sp>
        <p:nvSpPr>
          <p:cNvPr id="31" name="CuadroTexto 18"/>
          <p:cNvSpPr txBox="1"/>
          <p:nvPr/>
        </p:nvSpPr>
        <p:spPr>
          <a:xfrm>
            <a:off x="3778250" y="2681287"/>
            <a:ext cx="1612900" cy="400110"/>
          </a:xfrm>
          <a:prstGeom prst="rect">
            <a:avLst/>
          </a:prstGeom>
          <a:noFill/>
          <a:effectLst>
            <a:outerShdw blurRad="50800" dist="12700" dir="5400000" algn="tl" rotWithShape="0">
              <a:prstClr val="black"/>
            </a:outerShdw>
          </a:effectLst>
        </p:spPr>
        <p:txBody>
          <a:bodyPr>
            <a:spAutoFit/>
          </a:bodyPr>
          <a:lstStyle/>
          <a:p>
            <a:pPr algn="ctr">
              <a:defRPr/>
            </a:pPr>
            <a:r>
              <a:rPr lang="es-VE" sz="1000" dirty="0">
                <a:solidFill>
                  <a:schemeClr val="bg1"/>
                </a:solidFill>
                <a:latin typeface="Arial" panose="020B0604020202020204" pitchFamily="34" charset="0"/>
                <a:cs typeface="Arial" panose="020B0604020202020204" pitchFamily="34" charset="0"/>
              </a:rPr>
              <a:t>Missionary </a:t>
            </a:r>
            <a:r>
              <a:rPr lang="es-VE" sz="1000" dirty="0" smtClean="0">
                <a:solidFill>
                  <a:schemeClr val="bg1"/>
                </a:solidFill>
                <a:latin typeface="Arial" panose="020B0604020202020204" pitchFamily="34" charset="0"/>
                <a:cs typeface="Arial" panose="020B0604020202020204" pitchFamily="34" charset="0"/>
              </a:rPr>
              <a:t>Centre of </a:t>
            </a:r>
            <a:r>
              <a:rPr lang="es-VE" sz="1000" dirty="0" smtClean="0">
                <a:solidFill>
                  <a:schemeClr val="bg1"/>
                </a:solidFill>
                <a:latin typeface="Arial" panose="020B0604020202020204" pitchFamily="34" charset="0"/>
                <a:cs typeface="Arial" panose="020B0604020202020204" pitchFamily="34" charset="0"/>
              </a:rPr>
              <a:t>Kamarata</a:t>
            </a:r>
            <a:endParaRPr lang="es-VE" sz="1000" dirty="0">
              <a:solidFill>
                <a:schemeClr val="bg1"/>
              </a:solidFill>
              <a:latin typeface="Arial" panose="020B0604020202020204" pitchFamily="34" charset="0"/>
              <a:cs typeface="Arial" panose="020B0604020202020204" pitchFamily="34" charset="0"/>
            </a:endParaRPr>
          </a:p>
        </p:txBody>
      </p:sp>
      <p:sp>
        <p:nvSpPr>
          <p:cNvPr id="32" name="CuadroTexto 19"/>
          <p:cNvSpPr txBox="1"/>
          <p:nvPr/>
        </p:nvSpPr>
        <p:spPr>
          <a:xfrm>
            <a:off x="6630988" y="3834200"/>
            <a:ext cx="1270000" cy="246221"/>
          </a:xfrm>
          <a:prstGeom prst="rect">
            <a:avLst/>
          </a:prstGeom>
          <a:noFill/>
          <a:effectLst>
            <a:outerShdw blurRad="50800" dist="12700" dir="5400000" algn="tl" rotWithShape="0">
              <a:prstClr val="black"/>
            </a:outerShdw>
          </a:effectLst>
        </p:spPr>
        <p:txBody>
          <a:bodyPr>
            <a:spAutoFit/>
          </a:bodyPr>
          <a:lstStyle/>
          <a:p>
            <a:pPr algn="ctr" eaLnBrk="1" fontAlgn="auto" hangingPunct="1">
              <a:spcBef>
                <a:spcPts val="0"/>
              </a:spcBef>
              <a:spcAft>
                <a:spcPts val="0"/>
              </a:spcAft>
              <a:defRPr/>
            </a:pPr>
            <a:r>
              <a:rPr lang="es-VE" sz="1000" dirty="0" smtClean="0">
                <a:solidFill>
                  <a:schemeClr val="bg1"/>
                </a:solidFill>
                <a:latin typeface="Arial" panose="020B0604020202020204" pitchFamily="34" charset="0"/>
                <a:cs typeface="Arial" panose="020B0604020202020204" pitchFamily="34" charset="0"/>
              </a:rPr>
              <a:t>Cultural Centre</a:t>
            </a:r>
            <a:endParaRPr lang="es-VE" sz="1000" dirty="0">
              <a:solidFill>
                <a:schemeClr val="bg1"/>
              </a:solidFill>
              <a:latin typeface="Arial" panose="020B0604020202020204" pitchFamily="34" charset="0"/>
              <a:cs typeface="Arial" panose="020B0604020202020204" pitchFamily="34" charset="0"/>
            </a:endParaRPr>
          </a:p>
        </p:txBody>
      </p:sp>
      <p:sp>
        <p:nvSpPr>
          <p:cNvPr id="33" name="CuadroTexto 20"/>
          <p:cNvSpPr txBox="1">
            <a:spLocks noChangeArrowheads="1"/>
          </p:cNvSpPr>
          <p:nvPr/>
        </p:nvSpPr>
        <p:spPr bwMode="auto">
          <a:xfrm>
            <a:off x="8201025" y="4405591"/>
            <a:ext cx="1195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VE" altLang="es-VE" sz="1000" dirty="0" smtClean="0">
                <a:solidFill>
                  <a:schemeClr val="bg1"/>
                </a:solidFill>
                <a:latin typeface="Arial" panose="020B0604020202020204" pitchFamily="34" charset="0"/>
                <a:cs typeface="Arial" panose="020B0604020202020204" pitchFamily="34" charset="0"/>
              </a:rPr>
              <a:t>Agroproductive Centre</a:t>
            </a:r>
            <a:endParaRPr lang="es-VE" altLang="es-VE"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2394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1"/>
          <p:cNvSpPr txBox="1"/>
          <p:nvPr/>
        </p:nvSpPr>
        <p:spPr>
          <a:xfrm>
            <a:off x="0" y="417513"/>
            <a:ext cx="4010526"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2. AGROPRODUCTIVE CENTRE</a:t>
            </a:r>
            <a:endParaRPr lang="es-ES" sz="2400" b="1" dirty="0">
              <a:solidFill>
                <a:schemeClr val="bg1"/>
              </a:solidFill>
              <a:effectLst>
                <a:outerShdw blurRad="38100" dist="38100" dir="2700000" algn="tl">
                  <a:srgbClr val="000000">
                    <a:alpha val="43137"/>
                  </a:srgbClr>
                </a:outerShdw>
              </a:effectLst>
              <a:cs typeface="GreekS" panose="00000400000000000000" pitchFamily="2" charset="0"/>
            </a:endParaRPr>
          </a:p>
        </p:txBody>
      </p:sp>
      <p:sp>
        <p:nvSpPr>
          <p:cNvPr id="10" name="CuadroTexto 9"/>
          <p:cNvSpPr txBox="1"/>
          <p:nvPr/>
        </p:nvSpPr>
        <p:spPr>
          <a:xfrm>
            <a:off x="4088288" y="428803"/>
            <a:ext cx="7413901" cy="430887"/>
          </a:xfrm>
          <a:prstGeom prst="rect">
            <a:avLst/>
          </a:prstGeom>
          <a:noFill/>
        </p:spPr>
        <p:txBody>
          <a:bodyPr wrap="square" rtlCol="0">
            <a:spAutoFit/>
          </a:bodyPr>
          <a:lstStyle/>
          <a:p>
            <a:pPr algn="just"/>
            <a:r>
              <a:rPr lang="en-US" sz="2200" b="1" dirty="0" smtClean="0">
                <a:latin typeface="+mj-lt"/>
                <a:cs typeface="Arial" panose="020B0604020202020204" pitchFamily="34" charset="0"/>
              </a:rPr>
              <a:t>Purpose</a:t>
            </a:r>
            <a:endParaRPr lang="en-US" sz="2200" b="1" dirty="0">
              <a:latin typeface="+mj-lt"/>
              <a:cs typeface="Arial" panose="020B0604020202020204" pitchFamily="34" charset="0"/>
            </a:endParaRPr>
          </a:p>
        </p:txBody>
      </p:sp>
      <p:sp>
        <p:nvSpPr>
          <p:cNvPr id="11" name="CuadroTexto 10"/>
          <p:cNvSpPr txBox="1"/>
          <p:nvPr/>
        </p:nvSpPr>
        <p:spPr>
          <a:xfrm>
            <a:off x="2169778" y="1019884"/>
            <a:ext cx="9388185" cy="630942"/>
          </a:xfrm>
          <a:prstGeom prst="rect">
            <a:avLst/>
          </a:prstGeom>
          <a:noFill/>
        </p:spPr>
        <p:txBody>
          <a:bodyPr wrap="square" rtlCol="0">
            <a:spAutoFit/>
          </a:bodyPr>
          <a:lstStyle/>
          <a:p>
            <a:pPr algn="just"/>
            <a:r>
              <a:rPr lang="en-US" sz="1750" dirty="0"/>
              <a:t>Recycle the structure of a set of sheds as a </a:t>
            </a:r>
            <a:r>
              <a:rPr lang="en-US" sz="1750" dirty="0" smtClean="0"/>
              <a:t>cultivation centre </a:t>
            </a:r>
            <a:r>
              <a:rPr lang="en-US" sz="1750" dirty="0"/>
              <a:t>to promote the creation of a Sustainable Agro-productive Centre for the indigenous community of Kamarata.</a:t>
            </a:r>
          </a:p>
        </p:txBody>
      </p:sp>
      <p:grpSp>
        <p:nvGrpSpPr>
          <p:cNvPr id="17" name="Grupo 16"/>
          <p:cNvGrpSpPr/>
          <p:nvPr/>
        </p:nvGrpSpPr>
        <p:grpSpPr>
          <a:xfrm>
            <a:off x="2172855" y="1791532"/>
            <a:ext cx="9385107" cy="1585578"/>
            <a:chOff x="2169778" y="2277533"/>
            <a:chExt cx="7846288" cy="1325600"/>
          </a:xfrm>
        </p:grpSpPr>
        <p:pic>
          <p:nvPicPr>
            <p:cNvPr id="18" name="Imagen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69778" y="2277533"/>
              <a:ext cx="3882763" cy="13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4487" y="2277534"/>
              <a:ext cx="3871579" cy="132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Imagen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69777" y="3663184"/>
            <a:ext cx="4241655" cy="2757772"/>
          </a:xfrm>
          <a:prstGeom prst="rect">
            <a:avLst/>
          </a:prstGeom>
        </p:spPr>
      </p:pic>
      <p:pic>
        <p:nvPicPr>
          <p:cNvPr id="21" name="Imagen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6985658" y="3815336"/>
            <a:ext cx="4513732" cy="260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ángulo 21"/>
          <p:cNvSpPr/>
          <p:nvPr/>
        </p:nvSpPr>
        <p:spPr>
          <a:xfrm>
            <a:off x="2169777" y="3372544"/>
            <a:ext cx="4647331" cy="400110"/>
          </a:xfrm>
          <a:prstGeom prst="rect">
            <a:avLst/>
          </a:prstGeom>
        </p:spPr>
        <p:txBody>
          <a:bodyPr wrap="square">
            <a:spAutoFit/>
          </a:bodyPr>
          <a:lstStyle/>
          <a:p>
            <a:pPr algn="just">
              <a:spcAft>
                <a:spcPts val="0"/>
              </a:spcAft>
            </a:pPr>
            <a:r>
              <a:rPr lang="en-US" sz="1000" dirty="0" smtClean="0">
                <a:ea typeface="Calibri" panose="020F0502020204030204" pitchFamily="34" charset="0"/>
                <a:cs typeface="Arial" panose="020B0604020202020204" pitchFamily="34" charset="0"/>
              </a:rPr>
              <a:t>Building </a:t>
            </a:r>
            <a:r>
              <a:rPr lang="en-US" sz="1000" dirty="0" smtClean="0">
                <a:ea typeface="Calibri" panose="020F0502020204030204" pitchFamily="34" charset="0"/>
                <a:cs typeface="Arial" panose="020B0604020202020204" pitchFamily="34" charset="0"/>
              </a:rPr>
              <a:t>belonging to the </a:t>
            </a:r>
            <a:r>
              <a:rPr lang="en-US" sz="1000" dirty="0" smtClean="0">
                <a:ea typeface="Calibri" panose="020F0502020204030204" pitchFamily="34" charset="0"/>
                <a:cs typeface="Arial" panose="020B0604020202020204" pitchFamily="34" charset="0"/>
              </a:rPr>
              <a:t>Missionary </a:t>
            </a:r>
            <a:r>
              <a:rPr lang="en-US" sz="1000" dirty="0" smtClean="0">
                <a:ea typeface="Calibri" panose="020F0502020204030204" pitchFamily="34" charset="0"/>
                <a:cs typeface="Arial" panose="020B0604020202020204" pitchFamily="34" charset="0"/>
              </a:rPr>
              <a:t>Centre </a:t>
            </a:r>
            <a:r>
              <a:rPr lang="en-US" sz="1000" dirty="0" smtClean="0">
                <a:ea typeface="Calibri" panose="020F0502020204030204" pitchFamily="34" charset="0"/>
                <a:cs typeface="Arial" panose="020B0604020202020204" pitchFamily="34" charset="0"/>
              </a:rPr>
              <a:t>of Kamarata for the </a:t>
            </a:r>
            <a:r>
              <a:rPr lang="en-US" sz="1000" dirty="0" smtClean="0">
                <a:ea typeface="Calibri" panose="020F0502020204030204" pitchFamily="34" charset="0"/>
                <a:cs typeface="Arial" panose="020B0604020202020204" pitchFamily="34" charset="0"/>
              </a:rPr>
              <a:t>cultivation centre. </a:t>
            </a:r>
            <a:endParaRPr lang="en-US" sz="1000" dirty="0" smtClean="0">
              <a:ea typeface="Calibri" panose="020F0502020204030204" pitchFamily="34" charset="0"/>
              <a:cs typeface="Arial" panose="020B0604020202020204" pitchFamily="34" charset="0"/>
            </a:endParaRPr>
          </a:p>
          <a:p>
            <a:pPr algn="just">
              <a:spcAft>
                <a:spcPts val="0"/>
              </a:spcAft>
            </a:pPr>
            <a:r>
              <a:rPr lang="en-US" sz="1000" dirty="0" smtClean="0">
                <a:effectLst/>
                <a:ea typeface="Calibri" panose="020F0502020204030204" pitchFamily="34" charset="0"/>
                <a:cs typeface="Arial" panose="020B0604020202020204" pitchFamily="34" charset="0"/>
              </a:rPr>
              <a:t>PHOTO: Marianela Camacho, 2017.</a:t>
            </a:r>
          </a:p>
        </p:txBody>
      </p:sp>
      <p:sp>
        <p:nvSpPr>
          <p:cNvPr id="23" name="Rectángulo 22"/>
          <p:cNvSpPr/>
          <p:nvPr/>
        </p:nvSpPr>
        <p:spPr>
          <a:xfrm>
            <a:off x="6927086" y="3372544"/>
            <a:ext cx="4630876" cy="400110"/>
          </a:xfrm>
          <a:prstGeom prst="rect">
            <a:avLst/>
          </a:prstGeom>
        </p:spPr>
        <p:txBody>
          <a:bodyPr wrap="square">
            <a:spAutoFit/>
          </a:bodyPr>
          <a:lstStyle/>
          <a:p>
            <a:pPr algn="just">
              <a:spcAft>
                <a:spcPts val="0"/>
              </a:spcAft>
            </a:pPr>
            <a:r>
              <a:rPr lang="en-US" sz="1000" dirty="0">
                <a:ea typeface="Calibri" panose="020F0502020204030204" pitchFamily="34" charset="0"/>
                <a:cs typeface="Arial" panose="020B0604020202020204" pitchFamily="34" charset="0"/>
              </a:rPr>
              <a:t>Building of the Missionary </a:t>
            </a:r>
            <a:r>
              <a:rPr lang="en-US" sz="1000" dirty="0" smtClean="0">
                <a:ea typeface="Calibri" panose="020F0502020204030204" pitchFamily="34" charset="0"/>
                <a:cs typeface="Arial" panose="020B0604020202020204" pitchFamily="34" charset="0"/>
              </a:rPr>
              <a:t>Centre </a:t>
            </a:r>
            <a:r>
              <a:rPr lang="en-US" sz="1000" dirty="0">
                <a:ea typeface="Calibri" panose="020F0502020204030204" pitchFamily="34" charset="0"/>
                <a:cs typeface="Arial" panose="020B0604020202020204" pitchFamily="34" charset="0"/>
              </a:rPr>
              <a:t>of Kamarata for the </a:t>
            </a:r>
            <a:r>
              <a:rPr lang="en-US" sz="1000" dirty="0" smtClean="0">
                <a:ea typeface="Calibri" panose="020F0502020204030204" pitchFamily="34" charset="0"/>
                <a:cs typeface="Arial" panose="020B0604020202020204" pitchFamily="34" charset="0"/>
              </a:rPr>
              <a:t>cultivation </a:t>
            </a:r>
            <a:r>
              <a:rPr lang="en-US" sz="1000" dirty="0" smtClean="0">
                <a:ea typeface="Calibri" panose="020F0502020204030204" pitchFamily="34" charset="0"/>
                <a:cs typeface="Arial" panose="020B0604020202020204" pitchFamily="34" charset="0"/>
              </a:rPr>
              <a:t>centre</a:t>
            </a:r>
            <a:r>
              <a:rPr lang="en-US" sz="1000" dirty="0" smtClean="0">
                <a:ea typeface="Calibri" panose="020F0502020204030204" pitchFamily="34" charset="0"/>
                <a:cs typeface="Arial" panose="020B0604020202020204" pitchFamily="34" charset="0"/>
              </a:rPr>
              <a:t>. </a:t>
            </a:r>
            <a:endParaRPr lang="en-US" sz="1000" dirty="0">
              <a:ea typeface="Calibri" panose="020F0502020204030204" pitchFamily="34" charset="0"/>
              <a:cs typeface="Arial" panose="020B0604020202020204" pitchFamily="34" charset="0"/>
            </a:endParaRPr>
          </a:p>
          <a:p>
            <a:pPr algn="just">
              <a:spcAft>
                <a:spcPts val="0"/>
              </a:spcAft>
            </a:pPr>
            <a:r>
              <a:rPr lang="en-US" sz="1000" dirty="0">
                <a:ea typeface="Calibri" panose="020F0502020204030204" pitchFamily="34" charset="0"/>
                <a:cs typeface="Arial" panose="020B0604020202020204" pitchFamily="34" charset="0"/>
              </a:rPr>
              <a:t>PHOTO: Marianela Camacho, 2017.</a:t>
            </a:r>
          </a:p>
        </p:txBody>
      </p:sp>
      <p:sp>
        <p:nvSpPr>
          <p:cNvPr id="24" name="Rectángulo 23"/>
          <p:cNvSpPr/>
          <p:nvPr/>
        </p:nvSpPr>
        <p:spPr>
          <a:xfrm>
            <a:off x="2111205" y="6462562"/>
            <a:ext cx="9388185" cy="246221"/>
          </a:xfrm>
          <a:prstGeom prst="rect">
            <a:avLst/>
          </a:prstGeom>
        </p:spPr>
        <p:txBody>
          <a:bodyPr wrap="square">
            <a:spAutoFit/>
          </a:bodyPr>
          <a:lstStyle/>
          <a:p>
            <a:pPr algn="just">
              <a:spcAft>
                <a:spcPts val="0"/>
              </a:spcAft>
            </a:pPr>
            <a:r>
              <a:rPr lang="en-US" sz="1000" dirty="0" smtClean="0">
                <a:ea typeface="Calibri" panose="020F0502020204030204" pitchFamily="34" charset="0"/>
                <a:cs typeface="Arial" panose="020B0604020202020204" pitchFamily="34" charset="0"/>
              </a:rPr>
              <a:t>Cultivation Centre project</a:t>
            </a:r>
            <a:r>
              <a:rPr lang="en-US" sz="1000" dirty="0" smtClean="0">
                <a:ea typeface="Calibri" panose="020F0502020204030204" pitchFamily="34" charset="0"/>
                <a:cs typeface="Arial" panose="020B0604020202020204" pitchFamily="34" charset="0"/>
              </a:rPr>
              <a:t>. By: </a:t>
            </a:r>
            <a:r>
              <a:rPr lang="en-US" sz="1000" dirty="0" err="1" smtClean="0">
                <a:ea typeface="Calibri" panose="020F0502020204030204" pitchFamily="34" charset="0"/>
                <a:cs typeface="Arial" panose="020B0604020202020204" pitchFamily="34" charset="0"/>
              </a:rPr>
              <a:t>Ing</a:t>
            </a:r>
            <a:r>
              <a:rPr lang="en-US" sz="1000" dirty="0" smtClean="0">
                <a:ea typeface="Calibri" panose="020F0502020204030204" pitchFamily="34" charset="0"/>
                <a:cs typeface="Arial" panose="020B0604020202020204" pitchFamily="34" charset="0"/>
              </a:rPr>
              <a:t>. </a:t>
            </a:r>
            <a:r>
              <a:rPr lang="en-US" sz="1000" dirty="0" err="1" smtClean="0">
                <a:ea typeface="Calibri" panose="020F0502020204030204" pitchFamily="34" charset="0"/>
                <a:cs typeface="Arial" panose="020B0604020202020204" pitchFamily="34" charset="0"/>
              </a:rPr>
              <a:t>Agr</a:t>
            </a:r>
            <a:r>
              <a:rPr lang="en-US" sz="1000" dirty="0" smtClean="0">
                <a:ea typeface="Calibri" panose="020F0502020204030204" pitchFamily="34" charset="0"/>
                <a:cs typeface="Arial" panose="020B0604020202020204" pitchFamily="34" charset="0"/>
              </a:rPr>
              <a:t>. </a:t>
            </a:r>
            <a:r>
              <a:rPr lang="en-US" sz="1000" dirty="0" err="1" smtClean="0">
                <a:ea typeface="Calibri" panose="020F0502020204030204" pitchFamily="34" charset="0"/>
                <a:cs typeface="Arial" panose="020B0604020202020204" pitchFamily="34" charset="0"/>
              </a:rPr>
              <a:t>Fátima</a:t>
            </a:r>
            <a:r>
              <a:rPr lang="en-US" sz="1000" dirty="0" smtClean="0">
                <a:ea typeface="Calibri" panose="020F0502020204030204" pitchFamily="34" charset="0"/>
                <a:cs typeface="Arial" panose="020B0604020202020204" pitchFamily="34" charset="0"/>
              </a:rPr>
              <a:t> </a:t>
            </a:r>
            <a:r>
              <a:rPr lang="en-US" sz="1000" dirty="0" err="1" smtClean="0">
                <a:ea typeface="Calibri" panose="020F0502020204030204" pitchFamily="34" charset="0"/>
                <a:cs typeface="Arial" panose="020B0604020202020204" pitchFamily="34" charset="0"/>
              </a:rPr>
              <a:t>Urdaneta</a:t>
            </a:r>
            <a:r>
              <a:rPr lang="en-US" sz="1000" dirty="0" smtClean="0">
                <a:ea typeface="Calibri" panose="020F0502020204030204" pitchFamily="34" charset="0"/>
                <a:cs typeface="Arial" panose="020B0604020202020204" pitchFamily="34" charset="0"/>
              </a:rPr>
              <a:t>, </a:t>
            </a:r>
            <a:r>
              <a:rPr lang="en-US" sz="1000" dirty="0" err="1" smtClean="0">
                <a:ea typeface="Calibri" panose="020F0502020204030204" pitchFamily="34" charset="0"/>
                <a:cs typeface="Arial" panose="020B0604020202020204" pitchFamily="34" charset="0"/>
              </a:rPr>
              <a:t>Arq</a:t>
            </a:r>
            <a:r>
              <a:rPr lang="en-US" sz="1000" dirty="0" smtClean="0">
                <a:ea typeface="Calibri" panose="020F0502020204030204" pitchFamily="34" charset="0"/>
                <a:cs typeface="Arial" panose="020B0604020202020204" pitchFamily="34" charset="0"/>
              </a:rPr>
              <a:t>. Marianela Camacho, </a:t>
            </a:r>
            <a:r>
              <a:rPr lang="en-US" sz="1000" dirty="0" err="1" smtClean="0">
                <a:ea typeface="Calibri" panose="020F0502020204030204" pitchFamily="34" charset="0"/>
                <a:cs typeface="Arial" panose="020B0604020202020204" pitchFamily="34" charset="0"/>
              </a:rPr>
              <a:t>Ing</a:t>
            </a:r>
            <a:r>
              <a:rPr lang="en-US" sz="1000" dirty="0" smtClean="0">
                <a:ea typeface="Calibri" panose="020F0502020204030204" pitchFamily="34" charset="0"/>
                <a:cs typeface="Arial" panose="020B0604020202020204" pitchFamily="34" charset="0"/>
              </a:rPr>
              <a:t>. </a:t>
            </a:r>
            <a:r>
              <a:rPr lang="en-US" sz="1000" dirty="0" err="1" smtClean="0">
                <a:ea typeface="Calibri" panose="020F0502020204030204" pitchFamily="34" charset="0"/>
                <a:cs typeface="Arial" panose="020B0604020202020204" pitchFamily="34" charset="0"/>
              </a:rPr>
              <a:t>Agr</a:t>
            </a:r>
            <a:r>
              <a:rPr lang="en-US" sz="1000" dirty="0" smtClean="0">
                <a:ea typeface="Calibri" panose="020F0502020204030204" pitchFamily="34" charset="0"/>
                <a:cs typeface="Arial" panose="020B0604020202020204" pitchFamily="34" charset="0"/>
              </a:rPr>
              <a:t>. César </a:t>
            </a:r>
            <a:r>
              <a:rPr lang="en-US" sz="1000" dirty="0" err="1" smtClean="0">
                <a:ea typeface="Calibri" panose="020F0502020204030204" pitchFamily="34" charset="0"/>
                <a:cs typeface="Arial" panose="020B0604020202020204" pitchFamily="34" charset="0"/>
              </a:rPr>
              <a:t>Chirinos</a:t>
            </a:r>
            <a:r>
              <a:rPr lang="en-US" sz="1000" dirty="0" smtClean="0">
                <a:ea typeface="Calibri" panose="020F0502020204030204" pitchFamily="34" charset="0"/>
                <a:cs typeface="Arial" panose="020B0604020202020204" pitchFamily="34" charset="0"/>
              </a:rPr>
              <a:t>, </a:t>
            </a:r>
            <a:r>
              <a:rPr lang="en-US" sz="1000" dirty="0" err="1" smtClean="0">
                <a:ea typeface="Calibri" panose="020F0502020204030204" pitchFamily="34" charset="0"/>
                <a:cs typeface="Arial" panose="020B0604020202020204" pitchFamily="34" charset="0"/>
              </a:rPr>
              <a:t>Arq</a:t>
            </a:r>
            <a:r>
              <a:rPr lang="en-US" sz="1000" dirty="0" smtClean="0">
                <a:ea typeface="Calibri" panose="020F0502020204030204" pitchFamily="34" charset="0"/>
                <a:cs typeface="Arial" panose="020B0604020202020204" pitchFamily="34" charset="0"/>
              </a:rPr>
              <a:t>. </a:t>
            </a:r>
            <a:r>
              <a:rPr lang="en-US" sz="1000" dirty="0" err="1" smtClean="0">
                <a:ea typeface="Calibri" panose="020F0502020204030204" pitchFamily="34" charset="0"/>
                <a:cs typeface="Arial" panose="020B0604020202020204" pitchFamily="34" charset="0"/>
              </a:rPr>
              <a:t>Argenis</a:t>
            </a:r>
            <a:r>
              <a:rPr lang="en-US" sz="1000" dirty="0" smtClean="0">
                <a:ea typeface="Calibri" panose="020F0502020204030204" pitchFamily="34" charset="0"/>
                <a:cs typeface="Arial" panose="020B0604020202020204" pitchFamily="34" charset="0"/>
              </a:rPr>
              <a:t> Toyo, </a:t>
            </a:r>
            <a:r>
              <a:rPr lang="en-US" sz="1000" dirty="0" err="1" smtClean="0">
                <a:ea typeface="Calibri" panose="020F0502020204030204" pitchFamily="34" charset="0"/>
                <a:cs typeface="Arial" panose="020B0604020202020204" pitchFamily="34" charset="0"/>
              </a:rPr>
              <a:t>Arq</a:t>
            </a:r>
            <a:r>
              <a:rPr lang="en-US" sz="1000" dirty="0" smtClean="0">
                <a:ea typeface="Calibri" panose="020F0502020204030204" pitchFamily="34" charset="0"/>
                <a:cs typeface="Arial" panose="020B0604020202020204" pitchFamily="34" charset="0"/>
              </a:rPr>
              <a:t>. Frederick Acurero</a:t>
            </a:r>
            <a:endParaRPr lang="en-US" sz="1000" dirty="0" smtClean="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352584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1"/>
          <p:cNvSpPr txBox="1"/>
          <p:nvPr/>
        </p:nvSpPr>
        <p:spPr>
          <a:xfrm>
            <a:off x="0" y="417513"/>
            <a:ext cx="4010526"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2. AGROPRODUCTIVE CENTRE</a:t>
            </a:r>
            <a:endParaRPr lang="es-ES" sz="2400" b="1" dirty="0">
              <a:solidFill>
                <a:schemeClr val="bg1"/>
              </a:solidFill>
              <a:effectLst>
                <a:outerShdw blurRad="38100" dist="38100" dir="2700000" algn="tl">
                  <a:srgbClr val="000000">
                    <a:alpha val="43137"/>
                  </a:srgbClr>
                </a:outerShdw>
              </a:effectLst>
              <a:cs typeface="GreekS" panose="00000400000000000000" pitchFamily="2" charset="0"/>
            </a:endParaRPr>
          </a:p>
        </p:txBody>
      </p:sp>
      <p:grpSp>
        <p:nvGrpSpPr>
          <p:cNvPr id="12" name="Grupo 11"/>
          <p:cNvGrpSpPr/>
          <p:nvPr/>
        </p:nvGrpSpPr>
        <p:grpSpPr>
          <a:xfrm>
            <a:off x="2169778" y="1221902"/>
            <a:ext cx="4672530" cy="901094"/>
            <a:chOff x="109227" y="-1302"/>
            <a:chExt cx="3532109" cy="690880"/>
          </a:xfrm>
        </p:grpSpPr>
        <p:pic>
          <p:nvPicPr>
            <p:cNvPr id="13" name="Imagen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09227" y="-1302"/>
              <a:ext cx="1800213" cy="690880"/>
            </a:xfrm>
            <a:prstGeom prst="rect">
              <a:avLst/>
            </a:prstGeom>
            <a:ln>
              <a:noFill/>
            </a:ln>
            <a:extLst>
              <a:ext uri="{53640926-AAD7-44d8-BBD7-CCE9431645EC}">
                <a14:shadowObscured xmlns:a14="http://schemas.microsoft.com/office/drawing/2010/main"/>
              </a:ext>
            </a:extLst>
          </p:spPr>
        </p:pic>
        <p:pic>
          <p:nvPicPr>
            <p:cNvPr id="14" name="2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570" y="25879"/>
              <a:ext cx="1162050" cy="572770"/>
            </a:xfrm>
            <a:prstGeom prst="rect">
              <a:avLst/>
            </a:prstGeom>
          </p:spPr>
        </p:pic>
        <p:pic>
          <p:nvPicPr>
            <p:cNvPr id="15" name="Imagen 14" descr="C:\Users\Marianela\Desktop\2017 Estancia 2017\2017 Expresión Gráfica y Diseño de Infografías\Logos LUZ\escudo_de_luz.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1751" y="1749"/>
              <a:ext cx="489585" cy="621030"/>
            </a:xfrm>
            <a:prstGeom prst="rect">
              <a:avLst/>
            </a:prstGeom>
            <a:noFill/>
            <a:ln>
              <a:noFill/>
            </a:ln>
          </p:spPr>
        </p:pic>
      </p:grpSp>
      <p:sp>
        <p:nvSpPr>
          <p:cNvPr id="16" name="CuadroTexto 15"/>
          <p:cNvSpPr txBox="1"/>
          <p:nvPr/>
        </p:nvSpPr>
        <p:spPr>
          <a:xfrm>
            <a:off x="4088288" y="428803"/>
            <a:ext cx="7413901" cy="430887"/>
          </a:xfrm>
          <a:prstGeom prst="rect">
            <a:avLst/>
          </a:prstGeom>
          <a:noFill/>
        </p:spPr>
        <p:txBody>
          <a:bodyPr wrap="square" rtlCol="0">
            <a:spAutoFit/>
          </a:bodyPr>
          <a:lstStyle/>
          <a:p>
            <a:pPr algn="just"/>
            <a:r>
              <a:rPr lang="es-VE" sz="2200" b="1" dirty="0" err="1" smtClean="0">
                <a:latin typeface="+mj-lt"/>
                <a:cs typeface="Arial" panose="020B0604020202020204" pitchFamily="34" charset="0"/>
              </a:rPr>
              <a:t>Grant</a:t>
            </a:r>
            <a:endParaRPr lang="es-VE" sz="2200" b="1" dirty="0">
              <a:latin typeface="+mj-lt"/>
              <a:cs typeface="Arial" panose="020B0604020202020204" pitchFamily="34" charset="0"/>
            </a:endParaRPr>
          </a:p>
        </p:txBody>
      </p:sp>
      <p:sp>
        <p:nvSpPr>
          <p:cNvPr id="11" name="CuadroTexto 10"/>
          <p:cNvSpPr txBox="1"/>
          <p:nvPr/>
        </p:nvSpPr>
        <p:spPr>
          <a:xfrm>
            <a:off x="2169778" y="2318641"/>
            <a:ext cx="9388185" cy="2616101"/>
          </a:xfrm>
          <a:prstGeom prst="rect">
            <a:avLst/>
          </a:prstGeom>
          <a:noFill/>
        </p:spPr>
        <p:txBody>
          <a:bodyPr wrap="square" rtlCol="0">
            <a:spAutoFit/>
          </a:bodyPr>
          <a:lstStyle/>
          <a:p>
            <a:pPr algn="just">
              <a:spcBef>
                <a:spcPts val="1200"/>
              </a:spcBef>
            </a:pPr>
            <a:r>
              <a:rPr lang="en-US" dirty="0">
                <a:cs typeface="Arial" panose="020B0604020202020204" pitchFamily="34" charset="0"/>
              </a:rPr>
              <a:t>In 2016 </a:t>
            </a:r>
            <a:r>
              <a:rPr lang="en-US" dirty="0" smtClean="0">
                <a:cs typeface="Arial" panose="020B0604020202020204" pitchFamily="34" charset="0"/>
              </a:rPr>
              <a:t>the Alstom </a:t>
            </a:r>
            <a:r>
              <a:rPr lang="en-US" dirty="0">
                <a:cs typeface="Arial" panose="020B0604020202020204" pitchFamily="34" charset="0"/>
              </a:rPr>
              <a:t>Foundation through Eposak approved financing to implement the first phase of the productive project through two phases, one of training and the other of physical intervention to the sheds, led by the indigenous community of Kamarata and the University of Zulia.</a:t>
            </a:r>
          </a:p>
          <a:p>
            <a:pPr algn="just">
              <a:spcBef>
                <a:spcPts val="1200"/>
              </a:spcBef>
            </a:pPr>
            <a:r>
              <a:rPr lang="en-US" dirty="0">
                <a:cs typeface="Arial" panose="020B0604020202020204" pitchFamily="34" charset="0"/>
              </a:rPr>
              <a:t>During the year 2017, the training and construction phase of the first demonstration plot began, thus beginning the cultivation of vegetables. </a:t>
            </a:r>
            <a:endParaRPr lang="en-US" dirty="0" smtClean="0">
              <a:cs typeface="Arial" panose="020B0604020202020204" pitchFamily="34" charset="0"/>
            </a:endParaRPr>
          </a:p>
          <a:p>
            <a:pPr algn="just">
              <a:spcBef>
                <a:spcPts val="1200"/>
              </a:spcBef>
            </a:pPr>
            <a:r>
              <a:rPr lang="en-US" dirty="0" smtClean="0">
                <a:cs typeface="Arial" panose="020B0604020202020204" pitchFamily="34" charset="0"/>
              </a:rPr>
              <a:t>Subsequently</a:t>
            </a:r>
            <a:r>
              <a:rPr lang="en-US" dirty="0">
                <a:cs typeface="Arial" panose="020B0604020202020204" pitchFamily="34" charset="0"/>
              </a:rPr>
              <a:t>, the community leaders of this project </a:t>
            </a:r>
            <a:r>
              <a:rPr lang="en-US" dirty="0" smtClean="0">
                <a:cs typeface="Arial" panose="020B0604020202020204" pitchFamily="34" charset="0"/>
              </a:rPr>
              <a:t>organized </a:t>
            </a:r>
            <a:r>
              <a:rPr lang="en-US" dirty="0">
                <a:cs typeface="Arial" panose="020B0604020202020204" pitchFamily="34" charset="0"/>
              </a:rPr>
              <a:t>the construction of </a:t>
            </a:r>
            <a:r>
              <a:rPr lang="en-US" dirty="0" smtClean="0">
                <a:cs typeface="Arial" panose="020B0604020202020204" pitchFamily="34" charset="0"/>
              </a:rPr>
              <a:t>allotments </a:t>
            </a:r>
            <a:r>
              <a:rPr lang="en-US" dirty="0">
                <a:cs typeface="Arial" panose="020B0604020202020204" pitchFamily="34" charset="0"/>
              </a:rPr>
              <a:t>for growing vegetables with the parents and children who attend the National Basic School </a:t>
            </a:r>
            <a:r>
              <a:rPr lang="en-US" dirty="0" smtClean="0">
                <a:cs typeface="Arial" panose="020B0604020202020204" pitchFamily="34" charset="0"/>
              </a:rPr>
              <a:t>Padre </a:t>
            </a:r>
            <a:r>
              <a:rPr lang="en-US" dirty="0" err="1">
                <a:cs typeface="Arial" panose="020B0604020202020204" pitchFamily="34" charset="0"/>
              </a:rPr>
              <a:t>Eulogio</a:t>
            </a:r>
            <a:r>
              <a:rPr lang="en-US" dirty="0">
                <a:cs typeface="Arial" panose="020B0604020202020204" pitchFamily="34" charset="0"/>
              </a:rPr>
              <a:t> de Villarrín.</a:t>
            </a:r>
          </a:p>
        </p:txBody>
      </p:sp>
    </p:spTree>
    <p:extLst>
      <p:ext uri="{BB962C8B-B14F-4D97-AF65-F5344CB8AC3E}">
        <p14:creationId xmlns:p14="http://schemas.microsoft.com/office/powerpoint/2010/main" val="38804855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1"/>
          <p:cNvSpPr txBox="1"/>
          <p:nvPr/>
        </p:nvSpPr>
        <p:spPr>
          <a:xfrm>
            <a:off x="0" y="417513"/>
            <a:ext cx="4010526"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2. AGROPRODUCTIVE CENTRE</a:t>
            </a:r>
            <a:endParaRPr lang="es-ES" sz="2400" b="1" dirty="0">
              <a:solidFill>
                <a:schemeClr val="bg1"/>
              </a:solidFill>
              <a:effectLst>
                <a:outerShdw blurRad="38100" dist="38100" dir="2700000" algn="tl">
                  <a:srgbClr val="000000">
                    <a:alpha val="43137"/>
                  </a:srgbClr>
                </a:outerShdw>
              </a:effectLst>
              <a:cs typeface="GreekS" panose="00000400000000000000" pitchFamily="2" charset="0"/>
            </a:endParaRPr>
          </a:p>
        </p:txBody>
      </p:sp>
      <p:sp>
        <p:nvSpPr>
          <p:cNvPr id="7" name="Rectángulo 6"/>
          <p:cNvSpPr/>
          <p:nvPr/>
        </p:nvSpPr>
        <p:spPr>
          <a:xfrm>
            <a:off x="2169777" y="6009105"/>
            <a:ext cx="9332412" cy="523220"/>
          </a:xfrm>
          <a:prstGeom prst="rect">
            <a:avLst/>
          </a:prstGeom>
        </p:spPr>
        <p:txBody>
          <a:bodyPr wrap="square">
            <a:spAutoFit/>
          </a:bodyPr>
          <a:lstStyle/>
          <a:p>
            <a:pPr algn="just">
              <a:spcAft>
                <a:spcPts val="0"/>
              </a:spcAft>
            </a:pPr>
            <a:r>
              <a:rPr lang="en-US" dirty="0" smtClean="0">
                <a:ea typeface="Calibri" panose="020F0502020204030204" pitchFamily="34" charset="0"/>
                <a:cs typeface="Arial" panose="020B0604020202020204" pitchFamily="34" charset="0"/>
              </a:rPr>
              <a:t>Workshops and training by teachers and ex-students of Universidad del Zulia.</a:t>
            </a:r>
          </a:p>
          <a:p>
            <a:pPr algn="just">
              <a:spcAft>
                <a:spcPts val="0"/>
              </a:spcAft>
            </a:pPr>
            <a:r>
              <a:rPr lang="en-US" sz="1000" dirty="0" smtClean="0">
                <a:effectLst/>
                <a:ea typeface="Calibri" panose="020F0502020204030204" pitchFamily="34" charset="0"/>
                <a:cs typeface="Arial" panose="020B0604020202020204" pitchFamily="34" charset="0"/>
              </a:rPr>
              <a:t>PHOTOS: Marianela Camacho, 2017.</a:t>
            </a:r>
          </a:p>
        </p:txBody>
      </p:sp>
      <p:grpSp>
        <p:nvGrpSpPr>
          <p:cNvPr id="10" name="Grupo 9"/>
          <p:cNvGrpSpPr/>
          <p:nvPr/>
        </p:nvGrpSpPr>
        <p:grpSpPr>
          <a:xfrm>
            <a:off x="2169777" y="1221902"/>
            <a:ext cx="9332412" cy="4787203"/>
            <a:chOff x="2169777" y="1686924"/>
            <a:chExt cx="9015674" cy="4624728"/>
          </a:xfrm>
        </p:grpSpPr>
        <p:grpSp>
          <p:nvGrpSpPr>
            <p:cNvPr id="11" name="Grupo 10"/>
            <p:cNvGrpSpPr/>
            <p:nvPr/>
          </p:nvGrpSpPr>
          <p:grpSpPr>
            <a:xfrm>
              <a:off x="2169777" y="3738855"/>
              <a:ext cx="9015674" cy="2572797"/>
              <a:chOff x="2169777" y="3749488"/>
              <a:chExt cx="9015674" cy="2572797"/>
            </a:xfrm>
          </p:grpSpPr>
          <p:pic>
            <p:nvPicPr>
              <p:cNvPr id="17" name="Imagen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69777" y="3749488"/>
                <a:ext cx="5068111" cy="2572797"/>
              </a:xfrm>
              <a:prstGeom prst="rect">
                <a:avLst/>
              </a:prstGeom>
            </p:spPr>
          </p:pic>
          <p:pic>
            <p:nvPicPr>
              <p:cNvPr id="18" name="Imagen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4367" y="3749488"/>
                <a:ext cx="3801084" cy="2572797"/>
              </a:xfrm>
              <a:prstGeom prst="rect">
                <a:avLst/>
              </a:prstGeom>
            </p:spPr>
          </p:pic>
        </p:grpSp>
        <p:grpSp>
          <p:nvGrpSpPr>
            <p:cNvPr id="12" name="Grupo 11"/>
            <p:cNvGrpSpPr/>
            <p:nvPr/>
          </p:nvGrpSpPr>
          <p:grpSpPr>
            <a:xfrm>
              <a:off x="2169777" y="1686924"/>
              <a:ext cx="9015674" cy="1952436"/>
              <a:chOff x="2169777" y="1221901"/>
              <a:chExt cx="9015674" cy="2167398"/>
            </a:xfrm>
          </p:grpSpPr>
          <p:pic>
            <p:nvPicPr>
              <p:cNvPr id="13" name="Imagen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9777" y="1221902"/>
                <a:ext cx="2977181" cy="2167397"/>
              </a:xfrm>
              <a:prstGeom prst="rect">
                <a:avLst/>
              </a:prstGeom>
            </p:spPr>
          </p:pic>
          <p:pic>
            <p:nvPicPr>
              <p:cNvPr id="14" name="Imagen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67786" y="1221901"/>
                <a:ext cx="1339984" cy="2167397"/>
              </a:xfrm>
              <a:prstGeom prst="rect">
                <a:avLst/>
              </a:prstGeom>
            </p:spPr>
          </p:pic>
          <p:pic>
            <p:nvPicPr>
              <p:cNvPr id="15" name="Imagen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28598" y="1221901"/>
                <a:ext cx="1339984" cy="2167397"/>
              </a:xfrm>
              <a:prstGeom prst="rect">
                <a:avLst/>
              </a:prstGeom>
            </p:spPr>
          </p:pic>
          <p:pic>
            <p:nvPicPr>
              <p:cNvPr id="16" name="Imagen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270" y="1221901"/>
                <a:ext cx="2977181" cy="2167397"/>
              </a:xfrm>
              <a:prstGeom prst="rect">
                <a:avLst/>
              </a:prstGeom>
            </p:spPr>
          </p:pic>
        </p:grpSp>
      </p:grpSp>
      <p:sp>
        <p:nvSpPr>
          <p:cNvPr id="19" name="CuadroTexto 18"/>
          <p:cNvSpPr txBox="1"/>
          <p:nvPr/>
        </p:nvSpPr>
        <p:spPr>
          <a:xfrm>
            <a:off x="4088288" y="428803"/>
            <a:ext cx="7413901" cy="430887"/>
          </a:xfrm>
          <a:prstGeom prst="rect">
            <a:avLst/>
          </a:prstGeom>
          <a:noFill/>
        </p:spPr>
        <p:txBody>
          <a:bodyPr wrap="square" rtlCol="0">
            <a:spAutoFit/>
          </a:bodyPr>
          <a:lstStyle/>
          <a:p>
            <a:pPr algn="just"/>
            <a:r>
              <a:rPr lang="en-US" sz="2200" b="1" dirty="0" smtClean="0">
                <a:latin typeface="+mj-lt"/>
                <a:cs typeface="Arial" panose="020B0604020202020204" pitchFamily="34" charset="0"/>
              </a:rPr>
              <a:t>Workshops and training - August 2017</a:t>
            </a:r>
            <a:endParaRPr lang="en-US" sz="2200" b="1" dirty="0">
              <a:latin typeface="+mj-lt"/>
              <a:cs typeface="Arial" panose="020B0604020202020204" pitchFamily="34" charset="0"/>
            </a:endParaRPr>
          </a:p>
        </p:txBody>
      </p:sp>
    </p:spTree>
    <p:extLst>
      <p:ext uri="{BB962C8B-B14F-4D97-AF65-F5344CB8AC3E}">
        <p14:creationId xmlns:p14="http://schemas.microsoft.com/office/powerpoint/2010/main" val="7965266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p:cNvSpPr txBox="1"/>
          <p:nvPr/>
        </p:nvSpPr>
        <p:spPr>
          <a:xfrm>
            <a:off x="0" y="417513"/>
            <a:ext cx="4010526"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2. AGROPRODUCTIVE CENTRE</a:t>
            </a:r>
            <a:endParaRPr lang="es-ES" sz="2400" b="1" dirty="0">
              <a:solidFill>
                <a:schemeClr val="bg1"/>
              </a:solidFill>
              <a:effectLst>
                <a:outerShdw blurRad="38100" dist="38100" dir="2700000" algn="tl">
                  <a:srgbClr val="000000">
                    <a:alpha val="43137"/>
                  </a:srgbClr>
                </a:outerShdw>
              </a:effectLst>
              <a:cs typeface="GreekS" panose="00000400000000000000" pitchFamily="2" charset="0"/>
            </a:endParaRPr>
          </a:p>
        </p:txBody>
      </p:sp>
      <p:sp>
        <p:nvSpPr>
          <p:cNvPr id="9" name="Rectángulo 8"/>
          <p:cNvSpPr/>
          <p:nvPr/>
        </p:nvSpPr>
        <p:spPr>
          <a:xfrm>
            <a:off x="2169777" y="6009105"/>
            <a:ext cx="8005580" cy="523220"/>
          </a:xfrm>
          <a:prstGeom prst="rect">
            <a:avLst/>
          </a:prstGeom>
        </p:spPr>
        <p:txBody>
          <a:bodyPr wrap="square">
            <a:spAutoFit/>
          </a:bodyPr>
          <a:lstStyle/>
          <a:p>
            <a:pPr algn="just">
              <a:spcAft>
                <a:spcPts val="0"/>
              </a:spcAft>
            </a:pPr>
            <a:r>
              <a:rPr lang="en-US" dirty="0" smtClean="0">
                <a:ea typeface="Calibri" panose="020F0502020204030204" pitchFamily="34" charset="0"/>
                <a:cs typeface="Arial" panose="020B0604020202020204" pitchFamily="34" charset="0"/>
              </a:rPr>
              <a:t>Construction </a:t>
            </a:r>
            <a:r>
              <a:rPr lang="en-US" dirty="0">
                <a:ea typeface="Calibri" panose="020F0502020204030204" pitchFamily="34" charset="0"/>
                <a:cs typeface="Arial" panose="020B0604020202020204" pitchFamily="34" charset="0"/>
              </a:rPr>
              <a:t>of </a:t>
            </a:r>
            <a:r>
              <a:rPr lang="en-US" dirty="0" smtClean="0">
                <a:ea typeface="Calibri" panose="020F0502020204030204" pitchFamily="34" charset="0"/>
                <a:cs typeface="Arial" panose="020B0604020202020204" pitchFamily="34" charset="0"/>
              </a:rPr>
              <a:t>the first allotment </a:t>
            </a:r>
            <a:r>
              <a:rPr lang="en-US" dirty="0">
                <a:ea typeface="Calibri" panose="020F0502020204030204" pitchFamily="34" charset="0"/>
                <a:cs typeface="Arial" panose="020B0604020202020204" pitchFamily="34" charset="0"/>
              </a:rPr>
              <a:t>for growing </a:t>
            </a:r>
            <a:r>
              <a:rPr lang="en-US" dirty="0" smtClean="0">
                <a:ea typeface="Calibri" panose="020F0502020204030204" pitchFamily="34" charset="0"/>
                <a:cs typeface="Arial" panose="020B0604020202020204" pitchFamily="34" charset="0"/>
              </a:rPr>
              <a:t>vegetables</a:t>
            </a:r>
            <a:r>
              <a:rPr lang="es-VE" dirty="0" smtClean="0">
                <a:ea typeface="Calibri" panose="020F0502020204030204" pitchFamily="34" charset="0"/>
                <a:cs typeface="Arial" panose="020B0604020202020204" pitchFamily="34" charset="0"/>
              </a:rPr>
              <a:t>.</a:t>
            </a:r>
          </a:p>
          <a:p>
            <a:pPr algn="just"/>
            <a:r>
              <a:rPr lang="es-VE" sz="1000" dirty="0" smtClean="0">
                <a:ea typeface="Calibri" panose="020F0502020204030204" pitchFamily="34" charset="0"/>
                <a:cs typeface="Arial" panose="020B0604020202020204" pitchFamily="34" charset="0"/>
              </a:rPr>
              <a:t>PHOTOS</a:t>
            </a:r>
            <a:r>
              <a:rPr lang="es-VE" sz="1000" dirty="0">
                <a:ea typeface="Calibri" panose="020F0502020204030204" pitchFamily="34" charset="0"/>
                <a:cs typeface="Arial" panose="020B0604020202020204" pitchFamily="34" charset="0"/>
              </a:rPr>
              <a:t>: Marianela Camacho, 2017</a:t>
            </a:r>
            <a:r>
              <a:rPr lang="es-VE" sz="1000" dirty="0" smtClean="0">
                <a:ea typeface="Calibri" panose="020F0502020204030204" pitchFamily="34" charset="0"/>
                <a:cs typeface="Arial" panose="020B0604020202020204" pitchFamily="34" charset="0"/>
              </a:rPr>
              <a:t>.</a:t>
            </a:r>
            <a:endParaRPr lang="es-VE" sz="1000" dirty="0">
              <a:ea typeface="Calibri" panose="020F0502020204030204" pitchFamily="34" charset="0"/>
              <a:cs typeface="Arial" panose="020B0604020202020204" pitchFamily="34" charset="0"/>
            </a:endParaRPr>
          </a:p>
        </p:txBody>
      </p:sp>
      <p:pic>
        <p:nvPicPr>
          <p:cNvPr id="10" name="Imagen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9776" y="1221902"/>
            <a:ext cx="2595804" cy="1946854"/>
          </a:xfrm>
          <a:prstGeom prst="rect">
            <a:avLst/>
          </a:prstGeom>
        </p:spPr>
      </p:pic>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9552" y="1221902"/>
            <a:ext cx="2595805" cy="1946854"/>
          </a:xfrm>
          <a:prstGeom prst="rect">
            <a:avLst/>
          </a:prstGeom>
        </p:spPr>
      </p:pic>
      <p:pic>
        <p:nvPicPr>
          <p:cNvPr id="12" name="Imagen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4663" y="1221902"/>
            <a:ext cx="2595805" cy="1946854"/>
          </a:xfrm>
          <a:prstGeom prst="rect">
            <a:avLst/>
          </a:prstGeom>
        </p:spPr>
      </p:pic>
      <p:grpSp>
        <p:nvGrpSpPr>
          <p:cNvPr id="13" name="Grupo 12"/>
          <p:cNvGrpSpPr/>
          <p:nvPr/>
        </p:nvGrpSpPr>
        <p:grpSpPr>
          <a:xfrm>
            <a:off x="2169777" y="3291828"/>
            <a:ext cx="8005580" cy="2735389"/>
            <a:chOff x="808300" y="2732564"/>
            <a:chExt cx="7250499" cy="2477389"/>
          </a:xfrm>
        </p:grpSpPr>
        <p:pic>
          <p:nvPicPr>
            <p:cNvPr id="14" name="Imagen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498626" y="3042239"/>
              <a:ext cx="2477387" cy="1858040"/>
            </a:xfrm>
            <a:prstGeom prst="rect">
              <a:avLst/>
            </a:prstGeom>
          </p:spPr>
        </p:pic>
        <p:pic>
          <p:nvPicPr>
            <p:cNvPr id="15" name="Imagen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2472282" y="3042238"/>
              <a:ext cx="2477388" cy="1858041"/>
            </a:xfrm>
            <a:prstGeom prst="rect">
              <a:avLst/>
            </a:prstGeom>
          </p:spPr>
        </p:pic>
        <p:pic>
          <p:nvPicPr>
            <p:cNvPr id="16" name="Imagen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55613" y="2732564"/>
              <a:ext cx="3303186" cy="2477389"/>
            </a:xfrm>
            <a:prstGeom prst="rect">
              <a:avLst/>
            </a:prstGeom>
          </p:spPr>
        </p:pic>
      </p:grpSp>
      <p:sp>
        <p:nvSpPr>
          <p:cNvPr id="18" name="CuadroTexto 17"/>
          <p:cNvSpPr txBox="1"/>
          <p:nvPr/>
        </p:nvSpPr>
        <p:spPr>
          <a:xfrm>
            <a:off x="4088288" y="428803"/>
            <a:ext cx="7413901" cy="430887"/>
          </a:xfrm>
          <a:prstGeom prst="rect">
            <a:avLst/>
          </a:prstGeom>
          <a:noFill/>
        </p:spPr>
        <p:txBody>
          <a:bodyPr wrap="square" rtlCol="0">
            <a:spAutoFit/>
          </a:bodyPr>
          <a:lstStyle/>
          <a:p>
            <a:pPr algn="just"/>
            <a:r>
              <a:rPr lang="en-US" sz="2200" b="1" dirty="0" smtClean="0">
                <a:latin typeface="+mj-lt"/>
                <a:cs typeface="Arial" panose="020B0604020202020204" pitchFamily="34" charset="0"/>
              </a:rPr>
              <a:t>Workshops and training - August 2017</a:t>
            </a:r>
            <a:endParaRPr lang="en-US" sz="2200" b="1" dirty="0">
              <a:latin typeface="+mj-lt"/>
              <a:cs typeface="Arial" panose="020B0604020202020204" pitchFamily="34" charset="0"/>
            </a:endParaRPr>
          </a:p>
        </p:txBody>
      </p:sp>
    </p:spTree>
    <p:extLst>
      <p:ext uri="{BB962C8B-B14F-4D97-AF65-F5344CB8AC3E}">
        <p14:creationId xmlns:p14="http://schemas.microsoft.com/office/powerpoint/2010/main" val="2704562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169775" y="1221901"/>
            <a:ext cx="9332414" cy="4613330"/>
            <a:chOff x="3375752" y="2134655"/>
            <a:chExt cx="7145977" cy="3532500"/>
          </a:xfrm>
        </p:grpSpPr>
        <p:grpSp>
          <p:nvGrpSpPr>
            <p:cNvPr id="3" name="Grupo 2"/>
            <p:cNvGrpSpPr/>
            <p:nvPr/>
          </p:nvGrpSpPr>
          <p:grpSpPr>
            <a:xfrm>
              <a:off x="3375752" y="2134655"/>
              <a:ext cx="7145977" cy="1950316"/>
              <a:chOff x="2174274" y="1268311"/>
              <a:chExt cx="5995952" cy="1636445"/>
            </a:xfrm>
          </p:grpSpPr>
          <p:pic>
            <p:nvPicPr>
              <p:cNvPr id="10" name="Imagen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03136" y="1268311"/>
                <a:ext cx="2967090" cy="1636445"/>
              </a:xfrm>
              <a:prstGeom prst="rect">
                <a:avLst/>
              </a:prstGeom>
            </p:spPr>
          </p:pic>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4274" y="1268311"/>
                <a:ext cx="2911633" cy="1636445"/>
              </a:xfrm>
              <a:prstGeom prst="rect">
                <a:avLst/>
              </a:prstGeom>
            </p:spPr>
          </p:pic>
        </p:grpSp>
        <p:grpSp>
          <p:nvGrpSpPr>
            <p:cNvPr id="4" name="Grupo 3"/>
            <p:cNvGrpSpPr/>
            <p:nvPr/>
          </p:nvGrpSpPr>
          <p:grpSpPr>
            <a:xfrm>
              <a:off x="3375754" y="4194029"/>
              <a:ext cx="7145975" cy="1473126"/>
              <a:chOff x="2174275" y="3013815"/>
              <a:chExt cx="7145975" cy="1473126"/>
            </a:xfrm>
          </p:grpSpPr>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3305" y="3013815"/>
                <a:ext cx="975353" cy="1473126"/>
              </a:xfrm>
              <a:prstGeom prst="rect">
                <a:avLst/>
              </a:prstGeom>
            </p:spPr>
          </p:pic>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82577" y="3013815"/>
                <a:ext cx="1104845" cy="1473126"/>
              </a:xfrm>
              <a:prstGeom prst="rect">
                <a:avLst/>
              </a:prstGeom>
            </p:spPr>
          </p:pic>
          <p:pic>
            <p:nvPicPr>
              <p:cNvPr id="7" name="Imagen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26642" y="3013815"/>
                <a:ext cx="827951" cy="1473126"/>
              </a:xfrm>
              <a:prstGeom prst="rect">
                <a:avLst/>
              </a:prstGeom>
            </p:spPr>
          </p:pic>
          <p:pic>
            <p:nvPicPr>
              <p:cNvPr id="8" name="Imagen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15406" y="3013815"/>
                <a:ext cx="1104844" cy="1473126"/>
              </a:xfrm>
              <a:prstGeom prst="rect">
                <a:avLst/>
              </a:prstGeom>
            </p:spPr>
          </p:pic>
          <p:pic>
            <p:nvPicPr>
              <p:cNvPr id="9" name="Imagen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2748235" y="2439855"/>
                <a:ext cx="1473125" cy="2621046"/>
              </a:xfrm>
              <a:prstGeom prst="rect">
                <a:avLst/>
              </a:prstGeom>
            </p:spPr>
          </p:pic>
        </p:grpSp>
      </p:grpSp>
      <p:sp>
        <p:nvSpPr>
          <p:cNvPr id="14" name="TextBox 11"/>
          <p:cNvSpPr txBox="1"/>
          <p:nvPr/>
        </p:nvSpPr>
        <p:spPr>
          <a:xfrm>
            <a:off x="0" y="417513"/>
            <a:ext cx="4088288"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cs typeface="GreekS" panose="00000400000000000000" pitchFamily="2" charset="0"/>
              </a:rPr>
              <a:t>2. CENTRO AGROPRODUCTIVO</a:t>
            </a:r>
            <a:endParaRPr lang="es-ES" sz="2400" b="1" dirty="0">
              <a:solidFill>
                <a:schemeClr val="bg1"/>
              </a:solidFill>
              <a:cs typeface="GreekS" panose="00000400000000000000" pitchFamily="2" charset="0"/>
            </a:endParaRPr>
          </a:p>
        </p:txBody>
      </p:sp>
      <p:sp>
        <p:nvSpPr>
          <p:cNvPr id="15" name="CuadroTexto 14"/>
          <p:cNvSpPr txBox="1"/>
          <p:nvPr/>
        </p:nvSpPr>
        <p:spPr>
          <a:xfrm>
            <a:off x="4088288" y="428803"/>
            <a:ext cx="7413901" cy="430887"/>
          </a:xfrm>
          <a:prstGeom prst="rect">
            <a:avLst/>
          </a:prstGeom>
          <a:noFill/>
        </p:spPr>
        <p:txBody>
          <a:bodyPr wrap="square" rtlCol="0">
            <a:spAutoFit/>
          </a:bodyPr>
          <a:lstStyle/>
          <a:p>
            <a:pPr algn="just"/>
            <a:r>
              <a:rPr lang="en-US" sz="2200" b="1" dirty="0" smtClean="0">
                <a:latin typeface="+mj-lt"/>
                <a:cs typeface="Arial" panose="020B0604020202020204" pitchFamily="34" charset="0"/>
              </a:rPr>
              <a:t>Workshops and training - August 2017</a:t>
            </a:r>
            <a:endParaRPr lang="en-US" sz="2200" b="1" dirty="0">
              <a:latin typeface="+mj-lt"/>
              <a:cs typeface="Arial" panose="020B0604020202020204" pitchFamily="34" charset="0"/>
            </a:endParaRPr>
          </a:p>
        </p:txBody>
      </p:sp>
      <p:sp>
        <p:nvSpPr>
          <p:cNvPr id="16" name="Rectángulo 15"/>
          <p:cNvSpPr/>
          <p:nvPr/>
        </p:nvSpPr>
        <p:spPr>
          <a:xfrm>
            <a:off x="2169777" y="5835231"/>
            <a:ext cx="8005580" cy="523220"/>
          </a:xfrm>
          <a:prstGeom prst="rect">
            <a:avLst/>
          </a:prstGeom>
        </p:spPr>
        <p:txBody>
          <a:bodyPr wrap="square">
            <a:spAutoFit/>
          </a:bodyPr>
          <a:lstStyle/>
          <a:p>
            <a:pPr algn="just">
              <a:spcAft>
                <a:spcPts val="0"/>
              </a:spcAft>
            </a:pPr>
            <a:r>
              <a:rPr lang="en-US" dirty="0">
                <a:ea typeface="Calibri" panose="020F0502020204030204" pitchFamily="34" charset="0"/>
                <a:cs typeface="Arial" panose="020B0604020202020204" pitchFamily="34" charset="0"/>
              </a:rPr>
              <a:t>Construction of the first allotment for growing </a:t>
            </a:r>
            <a:r>
              <a:rPr lang="en-US" dirty="0" smtClean="0">
                <a:ea typeface="Calibri" panose="020F0502020204030204" pitchFamily="34" charset="0"/>
                <a:cs typeface="Arial" panose="020B0604020202020204" pitchFamily="34" charset="0"/>
              </a:rPr>
              <a:t>vegetables.</a:t>
            </a:r>
          </a:p>
          <a:p>
            <a:pPr algn="just"/>
            <a:r>
              <a:rPr lang="en-US" sz="1000" dirty="0" smtClean="0">
                <a:ea typeface="Calibri" panose="020F0502020204030204" pitchFamily="34" charset="0"/>
                <a:cs typeface="Arial" panose="020B0604020202020204" pitchFamily="34" charset="0"/>
              </a:rPr>
              <a:t>PHOTOS: Indigenous community of Kamarata, 2017.</a:t>
            </a:r>
            <a:endParaRPr lang="en-US" sz="10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47708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0" y="417513"/>
            <a:ext cx="4088288"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cs typeface="GreekS" panose="00000400000000000000" pitchFamily="2" charset="0"/>
              </a:rPr>
              <a:t>2. CENTRO AGROPRODUCTIVO</a:t>
            </a:r>
            <a:endParaRPr lang="es-ES" sz="2400" b="1" dirty="0">
              <a:solidFill>
                <a:schemeClr val="bg1"/>
              </a:solidFill>
              <a:cs typeface="GreekS" panose="00000400000000000000" pitchFamily="2" charset="0"/>
            </a:endParaRPr>
          </a:p>
        </p:txBody>
      </p:sp>
      <p:sp>
        <p:nvSpPr>
          <p:cNvPr id="3" name="CuadroTexto 2"/>
          <p:cNvSpPr txBox="1"/>
          <p:nvPr/>
        </p:nvSpPr>
        <p:spPr>
          <a:xfrm>
            <a:off x="4088288" y="428803"/>
            <a:ext cx="7413901" cy="430887"/>
          </a:xfrm>
          <a:prstGeom prst="rect">
            <a:avLst/>
          </a:prstGeom>
          <a:noFill/>
        </p:spPr>
        <p:txBody>
          <a:bodyPr wrap="square" rtlCol="0">
            <a:spAutoFit/>
          </a:bodyPr>
          <a:lstStyle/>
          <a:p>
            <a:pPr algn="just"/>
            <a:r>
              <a:rPr lang="en-US" sz="2200" b="1" dirty="0" smtClean="0">
                <a:latin typeface="+mj-lt"/>
                <a:cs typeface="Arial" panose="020B0604020202020204" pitchFamily="34" charset="0"/>
              </a:rPr>
              <a:t>Building spaces for </a:t>
            </a:r>
            <a:r>
              <a:rPr lang="en-US" sz="2200" b="1" dirty="0" smtClean="0">
                <a:latin typeface="+mj-lt"/>
                <a:cs typeface="Arial" panose="020B0604020202020204" pitchFamily="34" charset="0"/>
              </a:rPr>
              <a:t>cultivation</a:t>
            </a:r>
            <a:endParaRPr lang="en-US" sz="2200" b="1" dirty="0">
              <a:latin typeface="+mj-lt"/>
              <a:cs typeface="Arial" panose="020B0604020202020204" pitchFamily="34" charset="0"/>
            </a:endParaRPr>
          </a:p>
        </p:txBody>
      </p:sp>
      <p:grpSp>
        <p:nvGrpSpPr>
          <p:cNvPr id="4" name="Grupo 3"/>
          <p:cNvGrpSpPr/>
          <p:nvPr/>
        </p:nvGrpSpPr>
        <p:grpSpPr>
          <a:xfrm>
            <a:off x="2169777" y="1221902"/>
            <a:ext cx="9332412" cy="4021306"/>
            <a:chOff x="2169777" y="1221902"/>
            <a:chExt cx="9332412" cy="4021306"/>
          </a:xfrm>
        </p:grpSpPr>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9924" y="1221902"/>
              <a:ext cx="3032117" cy="1704162"/>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0071" y="1221902"/>
              <a:ext cx="3032117" cy="1704162"/>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9777" y="3039143"/>
              <a:ext cx="1238766" cy="2204064"/>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33801" y="3039144"/>
              <a:ext cx="3921565" cy="2204064"/>
            </a:xfrm>
            <a:prstGeom prst="rect">
              <a:avLst/>
            </a:prstGeom>
          </p:spPr>
        </p:pic>
        <p:pic>
          <p:nvPicPr>
            <p:cNvPr id="9" name="Imagen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80625" y="3039143"/>
              <a:ext cx="3921564" cy="2204064"/>
            </a:xfrm>
            <a:prstGeom prst="rect">
              <a:avLst/>
            </a:prstGeom>
          </p:spPr>
        </p:pic>
        <p:pic>
          <p:nvPicPr>
            <p:cNvPr id="10" name="Imagen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69777" y="1221902"/>
              <a:ext cx="3032117" cy="1704162"/>
            </a:xfrm>
            <a:prstGeom prst="rect">
              <a:avLst/>
            </a:prstGeom>
          </p:spPr>
        </p:pic>
      </p:grpSp>
      <p:sp>
        <p:nvSpPr>
          <p:cNvPr id="11" name="Rectángulo 10"/>
          <p:cNvSpPr/>
          <p:nvPr/>
        </p:nvSpPr>
        <p:spPr>
          <a:xfrm>
            <a:off x="2169777" y="5243207"/>
            <a:ext cx="9332412" cy="800219"/>
          </a:xfrm>
          <a:prstGeom prst="rect">
            <a:avLst/>
          </a:prstGeom>
        </p:spPr>
        <p:txBody>
          <a:bodyPr wrap="square">
            <a:spAutoFit/>
          </a:bodyPr>
          <a:lstStyle/>
          <a:p>
            <a:pPr algn="just">
              <a:spcAft>
                <a:spcPts val="0"/>
              </a:spcAft>
            </a:pPr>
            <a:r>
              <a:rPr lang="en-US" dirty="0">
                <a:ea typeface="Calibri" panose="020F0502020204030204" pitchFamily="34" charset="0"/>
                <a:cs typeface="Arial" panose="020B0604020202020204" pitchFamily="34" charset="0"/>
              </a:rPr>
              <a:t>Construction of the </a:t>
            </a:r>
            <a:r>
              <a:rPr lang="en-US" dirty="0" smtClean="0">
                <a:ea typeface="Calibri" panose="020F0502020204030204" pitchFamily="34" charset="0"/>
                <a:cs typeface="Arial" panose="020B0604020202020204" pitchFamily="34" charset="0"/>
              </a:rPr>
              <a:t>allotments </a:t>
            </a:r>
            <a:r>
              <a:rPr lang="en-US" dirty="0">
                <a:ea typeface="Calibri" panose="020F0502020204030204" pitchFamily="34" charset="0"/>
                <a:cs typeface="Arial" panose="020B0604020202020204" pitchFamily="34" charset="0"/>
              </a:rPr>
              <a:t>for growing </a:t>
            </a:r>
            <a:r>
              <a:rPr lang="en-US" dirty="0" smtClean="0">
                <a:ea typeface="Calibri" panose="020F0502020204030204" pitchFamily="34" charset="0"/>
                <a:cs typeface="Arial" panose="020B0604020202020204" pitchFamily="34" charset="0"/>
              </a:rPr>
              <a:t>vegetables with parents </a:t>
            </a:r>
            <a:r>
              <a:rPr lang="en-US" dirty="0">
                <a:ea typeface="Calibri" panose="020F0502020204030204" pitchFamily="34" charset="0"/>
                <a:cs typeface="Arial" panose="020B0604020202020204" pitchFamily="34" charset="0"/>
              </a:rPr>
              <a:t>and children of the scholar community of the Basic National School Padre </a:t>
            </a:r>
            <a:r>
              <a:rPr lang="en-US" dirty="0" err="1">
                <a:ea typeface="Calibri" panose="020F0502020204030204" pitchFamily="34" charset="0"/>
                <a:cs typeface="Arial" panose="020B0604020202020204" pitchFamily="34" charset="0"/>
              </a:rPr>
              <a:t>Eulogio</a:t>
            </a:r>
            <a:r>
              <a:rPr lang="en-US" dirty="0">
                <a:ea typeface="Calibri" panose="020F0502020204030204" pitchFamily="34" charset="0"/>
                <a:cs typeface="Arial" panose="020B0604020202020204" pitchFamily="34" charset="0"/>
              </a:rPr>
              <a:t> de Villarrín.</a:t>
            </a:r>
          </a:p>
          <a:p>
            <a:pPr algn="just"/>
            <a:r>
              <a:rPr lang="en-US" sz="1000" dirty="0" smtClean="0">
                <a:ea typeface="Calibri" panose="020F0502020204030204" pitchFamily="34" charset="0"/>
                <a:cs typeface="Arial" panose="020B0604020202020204" pitchFamily="34" charset="0"/>
              </a:rPr>
              <a:t>PHOTOS</a:t>
            </a:r>
            <a:r>
              <a:rPr lang="en-US" sz="1000" dirty="0">
                <a:ea typeface="Calibri" panose="020F0502020204030204" pitchFamily="34" charset="0"/>
                <a:cs typeface="Arial" panose="020B0604020202020204" pitchFamily="34" charset="0"/>
              </a:rPr>
              <a:t>: Indigenous community of Kamarata, 2017.</a:t>
            </a:r>
          </a:p>
        </p:txBody>
      </p:sp>
    </p:spTree>
    <p:extLst>
      <p:ext uri="{BB962C8B-B14F-4D97-AF65-F5344CB8AC3E}">
        <p14:creationId xmlns:p14="http://schemas.microsoft.com/office/powerpoint/2010/main" val="48608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0" y="417513"/>
            <a:ext cx="4088288"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cs typeface="GreekS" panose="00000400000000000000" pitchFamily="2" charset="0"/>
              </a:rPr>
              <a:t>2. CENTRO AGROPRODUCTIVO</a:t>
            </a:r>
            <a:endParaRPr lang="es-ES" sz="2400" b="1" dirty="0">
              <a:solidFill>
                <a:schemeClr val="bg1"/>
              </a:solidFill>
              <a:cs typeface="GreekS" panose="00000400000000000000" pitchFamily="2" charset="0"/>
            </a:endParaRPr>
          </a:p>
        </p:txBody>
      </p:sp>
      <p:sp>
        <p:nvSpPr>
          <p:cNvPr id="3" name="CuadroTexto 2"/>
          <p:cNvSpPr txBox="1"/>
          <p:nvPr/>
        </p:nvSpPr>
        <p:spPr>
          <a:xfrm>
            <a:off x="4088288" y="428803"/>
            <a:ext cx="7413901" cy="430887"/>
          </a:xfrm>
          <a:prstGeom prst="rect">
            <a:avLst/>
          </a:prstGeom>
          <a:noFill/>
        </p:spPr>
        <p:txBody>
          <a:bodyPr wrap="square" rtlCol="0">
            <a:spAutoFit/>
          </a:bodyPr>
          <a:lstStyle/>
          <a:p>
            <a:pPr algn="just"/>
            <a:r>
              <a:rPr lang="es-VE" sz="2200" b="1" dirty="0" smtClean="0">
                <a:latin typeface="+mj-lt"/>
                <a:cs typeface="Arial" panose="020B0604020202020204" pitchFamily="34" charset="0"/>
              </a:rPr>
              <a:t>Contstruction of allotments for growing vegetables</a:t>
            </a:r>
            <a:endParaRPr lang="es-VE" sz="2200" b="1" dirty="0">
              <a:latin typeface="+mj-lt"/>
              <a:cs typeface="Arial" panose="020B0604020202020204" pitchFamily="34" charset="0"/>
            </a:endParaRPr>
          </a:p>
        </p:txBody>
      </p:sp>
      <p:sp>
        <p:nvSpPr>
          <p:cNvPr id="4" name="Rectángulo 3"/>
          <p:cNvSpPr/>
          <p:nvPr/>
        </p:nvSpPr>
        <p:spPr>
          <a:xfrm>
            <a:off x="2169777" y="5243207"/>
            <a:ext cx="8162605" cy="1077218"/>
          </a:xfrm>
          <a:prstGeom prst="rect">
            <a:avLst/>
          </a:prstGeom>
        </p:spPr>
        <p:txBody>
          <a:bodyPr wrap="square">
            <a:spAutoFit/>
          </a:bodyPr>
          <a:lstStyle/>
          <a:p>
            <a:pPr algn="just">
              <a:spcAft>
                <a:spcPts val="0"/>
              </a:spcAft>
            </a:pPr>
            <a:r>
              <a:rPr lang="en-US" dirty="0" smtClean="0">
                <a:ea typeface="Calibri" panose="020F0502020204030204" pitchFamily="34" charset="0"/>
                <a:cs typeface="Arial" panose="020B0604020202020204" pitchFamily="34" charset="0"/>
              </a:rPr>
              <a:t>Aerial view of the Missionary Centre </a:t>
            </a:r>
            <a:r>
              <a:rPr lang="en-US" dirty="0" err="1" smtClean="0">
                <a:ea typeface="Calibri" panose="020F0502020204030204" pitchFamily="34" charset="0"/>
                <a:cs typeface="Arial" panose="020B0604020202020204" pitchFamily="34" charset="0"/>
              </a:rPr>
              <a:t>Nuestra</a:t>
            </a:r>
            <a:r>
              <a:rPr lang="en-US" dirty="0" smtClean="0">
                <a:ea typeface="Calibri" panose="020F0502020204030204" pitchFamily="34" charset="0"/>
                <a:cs typeface="Arial" panose="020B0604020202020204" pitchFamily="34" charset="0"/>
              </a:rPr>
              <a:t> </a:t>
            </a:r>
            <a:r>
              <a:rPr lang="en-US" dirty="0" err="1" smtClean="0">
                <a:ea typeface="Calibri" panose="020F0502020204030204" pitchFamily="34" charset="0"/>
                <a:cs typeface="Arial" panose="020B0604020202020204" pitchFamily="34" charset="0"/>
              </a:rPr>
              <a:t>Señora</a:t>
            </a:r>
            <a:r>
              <a:rPr lang="en-US" dirty="0" smtClean="0">
                <a:ea typeface="Calibri" panose="020F0502020204030204" pitchFamily="34" charset="0"/>
                <a:cs typeface="Arial" panose="020B0604020202020204" pitchFamily="34" charset="0"/>
              </a:rPr>
              <a:t> de </a:t>
            </a:r>
            <a:r>
              <a:rPr lang="en-US" dirty="0" err="1" smtClean="0">
                <a:ea typeface="Calibri" panose="020F0502020204030204" pitchFamily="34" charset="0"/>
                <a:cs typeface="Arial" panose="020B0604020202020204" pitchFamily="34" charset="0"/>
              </a:rPr>
              <a:t>Coromoto</a:t>
            </a:r>
            <a:r>
              <a:rPr lang="en-US" dirty="0" smtClean="0">
                <a:ea typeface="Calibri" panose="020F0502020204030204" pitchFamily="34" charset="0"/>
                <a:cs typeface="Arial" panose="020B0604020202020204" pitchFamily="34" charset="0"/>
              </a:rPr>
              <a:t> at Kamarata community where </a:t>
            </a:r>
            <a:r>
              <a:rPr lang="en-US" dirty="0" smtClean="0">
                <a:ea typeface="Calibri" panose="020F0502020204030204" pitchFamily="34" charset="0"/>
                <a:cs typeface="Arial" panose="020B0604020202020204" pitchFamily="34" charset="0"/>
              </a:rPr>
              <a:t>we can </a:t>
            </a:r>
            <a:r>
              <a:rPr lang="en-US" dirty="0" smtClean="0">
                <a:ea typeface="Calibri" panose="020F0502020204030204" pitchFamily="34" charset="0"/>
                <a:cs typeface="Arial" panose="020B0604020202020204" pitchFamily="34" charset="0"/>
              </a:rPr>
              <a:t>observe </a:t>
            </a:r>
            <a:r>
              <a:rPr lang="en-US" dirty="0">
                <a:ea typeface="Calibri" panose="020F0502020204030204" pitchFamily="34" charset="0"/>
                <a:cs typeface="Arial" panose="020B0604020202020204" pitchFamily="34" charset="0"/>
              </a:rPr>
              <a:t>the allotments for growing vegetables in </a:t>
            </a:r>
            <a:r>
              <a:rPr lang="en-US" dirty="0" smtClean="0">
                <a:ea typeface="Calibri" panose="020F0502020204030204" pitchFamily="34" charset="0"/>
                <a:cs typeface="Arial" panose="020B0604020202020204" pitchFamily="34" charset="0"/>
              </a:rPr>
              <a:t>its gardens.</a:t>
            </a:r>
          </a:p>
          <a:p>
            <a:pPr algn="just"/>
            <a:r>
              <a:rPr lang="en-US" sz="1000" dirty="0" smtClean="0">
                <a:ea typeface="Calibri" panose="020F0502020204030204" pitchFamily="34" charset="0"/>
                <a:cs typeface="Arial" panose="020B0604020202020204" pitchFamily="34" charset="0"/>
              </a:rPr>
              <a:t>FOTOS: Padre Xavier Serra, 2017.</a:t>
            </a:r>
            <a:endParaRPr lang="en-US" dirty="0">
              <a:ea typeface="Calibri" panose="020F0502020204030204" pitchFamily="34" charset="0"/>
              <a:cs typeface="Arial" panose="020B0604020202020204" pitchFamily="34" charset="0"/>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9777" y="1221902"/>
            <a:ext cx="3441761" cy="3995607"/>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6796" y="1221901"/>
            <a:ext cx="4595586" cy="3995607"/>
          </a:xfrm>
          <a:prstGeom prst="rect">
            <a:avLst/>
          </a:prstGeom>
        </p:spPr>
      </p:pic>
    </p:spTree>
    <p:extLst>
      <p:ext uri="{BB962C8B-B14F-4D97-AF65-F5344CB8AC3E}">
        <p14:creationId xmlns:p14="http://schemas.microsoft.com/office/powerpoint/2010/main" val="3093802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1"/>
          <p:cNvSpPr txBox="1"/>
          <p:nvPr/>
        </p:nvSpPr>
        <p:spPr>
          <a:xfrm>
            <a:off x="0" y="417513"/>
            <a:ext cx="3400926"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3. DIGITAL MAP AND GIS</a:t>
            </a:r>
            <a:endParaRPr lang="es-ES" sz="2400" b="1" dirty="0">
              <a:solidFill>
                <a:schemeClr val="bg1"/>
              </a:solidFill>
              <a:effectLst>
                <a:outerShdw blurRad="38100" dist="38100" dir="2700000" algn="tl">
                  <a:srgbClr val="000000">
                    <a:alpha val="43137"/>
                  </a:srgbClr>
                </a:outerShdw>
              </a:effectLst>
              <a:cs typeface="GreekS" panose="00000400000000000000" pitchFamily="2" charset="0"/>
            </a:endParaRPr>
          </a:p>
        </p:txBody>
      </p:sp>
      <p:grpSp>
        <p:nvGrpSpPr>
          <p:cNvPr id="11" name="Grupo 10"/>
          <p:cNvGrpSpPr/>
          <p:nvPr/>
        </p:nvGrpSpPr>
        <p:grpSpPr>
          <a:xfrm>
            <a:off x="1222112" y="1207466"/>
            <a:ext cx="9747776" cy="4577032"/>
            <a:chOff x="590703" y="997010"/>
            <a:chExt cx="10774716" cy="5059227"/>
          </a:xfrm>
        </p:grpSpPr>
        <p:pic>
          <p:nvPicPr>
            <p:cNvPr id="12" name="Picture 2" descr="poligonal sector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0703" y="997010"/>
              <a:ext cx="7189905" cy="505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1 Grupo"/>
            <p:cNvGrpSpPr>
              <a:grpSpLocks/>
            </p:cNvGrpSpPr>
            <p:nvPr/>
          </p:nvGrpSpPr>
          <p:grpSpPr bwMode="auto">
            <a:xfrm>
              <a:off x="9447352" y="1009677"/>
              <a:ext cx="1918067" cy="1118554"/>
              <a:chOff x="3168452" y="2628343"/>
              <a:chExt cx="3024336" cy="1764195"/>
            </a:xfrm>
          </p:grpSpPr>
          <p:sp>
            <p:nvSpPr>
              <p:cNvPr id="16" name="12 Rectángulo"/>
              <p:cNvSpPr/>
              <p:nvPr/>
            </p:nvSpPr>
            <p:spPr>
              <a:xfrm>
                <a:off x="3168452" y="2628343"/>
                <a:ext cx="3024336" cy="176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sz="1400" dirty="0"/>
              </a:p>
            </p:txBody>
          </p:sp>
          <p:pic>
            <p:nvPicPr>
              <p:cNvPr id="17" name="Picture 2" descr="C:\Users\Marianela Camacho\Desktop\Imágenes WEB\UNESCO-World-Heritage-Convention-Logo-300x16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6812" y="272033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Imagen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74981" y="2093062"/>
              <a:ext cx="3390438" cy="190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Marianela Camacho\Desktop\Nueva carpeta\P8278752.jpg"/>
            <p:cNvPicPr>
              <a:picLocks noChangeAspect="1" noChangeArrowheads="1"/>
            </p:cNvPicPr>
            <p:nvPr/>
          </p:nvPicPr>
          <p:blipFill>
            <a:blip r:embed="rId5" cstate="email">
              <a:extLst>
                <a:ext uri="{28A0092B-C50C-407E-A947-70E740481C1C}">
                  <a14:useLocalDpi xmlns:a14="http://schemas.microsoft.com/office/drawing/2010/main"/>
                </a:ext>
              </a:extLst>
            </a:blip>
            <a:srcRect r="-117"/>
            <a:stretch>
              <a:fillRect/>
            </a:stretch>
          </p:blipFill>
          <p:spPr bwMode="auto">
            <a:xfrm>
              <a:off x="7974981" y="4107521"/>
              <a:ext cx="3390438" cy="190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uadroTexto 17"/>
          <p:cNvSpPr txBox="1"/>
          <p:nvPr/>
        </p:nvSpPr>
        <p:spPr>
          <a:xfrm>
            <a:off x="3400926" y="430063"/>
            <a:ext cx="7413901" cy="430887"/>
          </a:xfrm>
          <a:prstGeom prst="rect">
            <a:avLst/>
          </a:prstGeom>
          <a:noFill/>
        </p:spPr>
        <p:txBody>
          <a:bodyPr wrap="square" rtlCol="0">
            <a:spAutoFit/>
          </a:bodyPr>
          <a:lstStyle/>
          <a:p>
            <a:pPr algn="just"/>
            <a:r>
              <a:rPr lang="es-VE" sz="2200" b="1" dirty="0" smtClean="0">
                <a:latin typeface="+mj-lt"/>
                <a:cs typeface="Arial" panose="020B0604020202020204" pitchFamily="34" charset="0"/>
              </a:rPr>
              <a:t>Canaima National Park</a:t>
            </a:r>
            <a:endParaRPr lang="es-VE" sz="2200" b="1" dirty="0">
              <a:latin typeface="+mj-lt"/>
              <a:cs typeface="Arial" panose="020B0604020202020204" pitchFamily="34" charset="0"/>
            </a:endParaRPr>
          </a:p>
        </p:txBody>
      </p:sp>
      <p:sp>
        <p:nvSpPr>
          <p:cNvPr id="20" name="Rectángulo 19"/>
          <p:cNvSpPr/>
          <p:nvPr/>
        </p:nvSpPr>
        <p:spPr>
          <a:xfrm>
            <a:off x="1222113" y="5742075"/>
            <a:ext cx="9747776" cy="738664"/>
          </a:xfrm>
          <a:prstGeom prst="rect">
            <a:avLst/>
          </a:prstGeom>
        </p:spPr>
        <p:txBody>
          <a:bodyPr wrap="square">
            <a:spAutoFit/>
          </a:bodyPr>
          <a:lstStyle/>
          <a:p>
            <a:pPr algn="just">
              <a:spcAft>
                <a:spcPts val="0"/>
              </a:spcAft>
            </a:pPr>
            <a:r>
              <a:rPr lang="en-US" sz="1400" dirty="0" smtClean="0">
                <a:ea typeface="Calibri" panose="020F0502020204030204" pitchFamily="34" charset="0"/>
                <a:cs typeface="Arial" panose="020B0604020202020204" pitchFamily="34" charset="0"/>
              </a:rPr>
              <a:t>The digital maps and the Geographical Information System (GIS) of Kamarata Valley are results of the doctoral thesis </a:t>
            </a:r>
            <a:r>
              <a:rPr lang="en-US" sz="1400" i="1" dirty="0" smtClean="0">
                <a:ea typeface="Calibri" panose="020F0502020204030204" pitchFamily="34" charset="0"/>
                <a:cs typeface="Arial" panose="020B0604020202020204" pitchFamily="34" charset="0"/>
              </a:rPr>
              <a:t>Participatory cartography and local sustainable development proposals to the indigenous communities at the Kamarata Valley. Canaima National Park – Venezuela. </a:t>
            </a:r>
            <a:r>
              <a:rPr lang="en-US" sz="1400" dirty="0" smtClean="0">
                <a:ea typeface="Calibri" panose="020F0502020204030204" pitchFamily="34" charset="0"/>
                <a:cs typeface="Arial" panose="020B0604020202020204" pitchFamily="34" charset="0"/>
              </a:rPr>
              <a:t>Universitat Rovira </a:t>
            </a:r>
            <a:r>
              <a:rPr lang="en-US" sz="1400" dirty="0" err="1" smtClean="0">
                <a:ea typeface="Calibri" panose="020F0502020204030204" pitchFamily="34" charset="0"/>
                <a:cs typeface="Arial" panose="020B0604020202020204" pitchFamily="34" charset="0"/>
              </a:rPr>
              <a:t>i</a:t>
            </a:r>
            <a:r>
              <a:rPr lang="en-US" sz="1400" dirty="0" smtClean="0">
                <a:ea typeface="Calibri" panose="020F0502020204030204" pitchFamily="34" charset="0"/>
                <a:cs typeface="Arial" panose="020B0604020202020204" pitchFamily="34" charset="0"/>
              </a:rPr>
              <a:t> Virgili. Marianela Camacho, 2017.</a:t>
            </a:r>
            <a:endParaRPr lang="en-US" sz="14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9057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1"/>
          <p:cNvSpPr txBox="1"/>
          <p:nvPr/>
        </p:nvSpPr>
        <p:spPr>
          <a:xfrm>
            <a:off x="0" y="417513"/>
            <a:ext cx="3400926"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3. DIGITAL MAP AND GIS</a:t>
            </a:r>
            <a:endParaRPr lang="es-ES" sz="2400" b="1" dirty="0">
              <a:solidFill>
                <a:schemeClr val="bg1"/>
              </a:solidFill>
              <a:effectLst>
                <a:outerShdw blurRad="38100" dist="38100" dir="2700000" algn="tl">
                  <a:srgbClr val="000000">
                    <a:alpha val="43137"/>
                  </a:srgbClr>
                </a:outerShdw>
              </a:effectLst>
              <a:cs typeface="GreekS" panose="00000400000000000000" pitchFamily="2" charset="0"/>
            </a:endParaRPr>
          </a:p>
        </p:txBody>
      </p:sp>
      <p:sp>
        <p:nvSpPr>
          <p:cNvPr id="9" name="CuadroTexto 8"/>
          <p:cNvSpPr txBox="1"/>
          <p:nvPr/>
        </p:nvSpPr>
        <p:spPr>
          <a:xfrm>
            <a:off x="3400926" y="430063"/>
            <a:ext cx="7413901" cy="430887"/>
          </a:xfrm>
          <a:prstGeom prst="rect">
            <a:avLst/>
          </a:prstGeom>
          <a:noFill/>
        </p:spPr>
        <p:txBody>
          <a:bodyPr wrap="square" rtlCol="0">
            <a:spAutoFit/>
          </a:bodyPr>
          <a:lstStyle/>
          <a:p>
            <a:pPr algn="just"/>
            <a:r>
              <a:rPr lang="en-US" sz="2200" b="1" dirty="0" smtClean="0">
                <a:latin typeface="+mj-lt"/>
                <a:cs typeface="Arial" panose="020B0604020202020204" pitchFamily="34" charset="0"/>
              </a:rPr>
              <a:t>Kamarata Valley communities</a:t>
            </a:r>
            <a:endParaRPr lang="en-US" sz="2200" b="1" dirty="0">
              <a:latin typeface="+mj-lt"/>
              <a:cs typeface="Arial" panose="020B0604020202020204" pitchFamily="34" charset="0"/>
            </a:endParaRPr>
          </a:p>
        </p:txBody>
      </p:sp>
      <p:grpSp>
        <p:nvGrpSpPr>
          <p:cNvPr id="10" name="Grupo 9"/>
          <p:cNvGrpSpPr/>
          <p:nvPr/>
        </p:nvGrpSpPr>
        <p:grpSpPr>
          <a:xfrm>
            <a:off x="1222111" y="1225694"/>
            <a:ext cx="9685537" cy="4543305"/>
            <a:chOff x="590703" y="997010"/>
            <a:chExt cx="10785396" cy="5059228"/>
          </a:xfrm>
        </p:grpSpPr>
        <p:pic>
          <p:nvPicPr>
            <p:cNvPr id="11" name="Picture 3" descr="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0703" y="997010"/>
              <a:ext cx="7221951" cy="505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74980" y="1055624"/>
              <a:ext cx="3401119" cy="2273729"/>
            </a:xfrm>
            <a:prstGeom prst="rect">
              <a:avLst/>
            </a:prstGeom>
          </p:spPr>
        </p:pic>
        <p:pic>
          <p:nvPicPr>
            <p:cNvPr id="13" name="Imagen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4981" y="3478239"/>
              <a:ext cx="3390440" cy="2542830"/>
            </a:xfrm>
            <a:prstGeom prst="rect">
              <a:avLst/>
            </a:prstGeom>
          </p:spPr>
        </p:pic>
      </p:grpSp>
      <p:sp>
        <p:nvSpPr>
          <p:cNvPr id="15" name="Rectángulo 14"/>
          <p:cNvSpPr/>
          <p:nvPr/>
        </p:nvSpPr>
        <p:spPr>
          <a:xfrm>
            <a:off x="1222113" y="5742075"/>
            <a:ext cx="9747776" cy="738664"/>
          </a:xfrm>
          <a:prstGeom prst="rect">
            <a:avLst/>
          </a:prstGeom>
        </p:spPr>
        <p:txBody>
          <a:bodyPr wrap="square">
            <a:spAutoFit/>
          </a:bodyPr>
          <a:lstStyle/>
          <a:p>
            <a:pPr algn="just">
              <a:spcAft>
                <a:spcPts val="0"/>
              </a:spcAft>
            </a:pPr>
            <a:r>
              <a:rPr lang="en-US" sz="1400" dirty="0" smtClean="0">
                <a:ea typeface="Calibri" panose="020F0502020204030204" pitchFamily="34" charset="0"/>
                <a:cs typeface="Arial" panose="020B0604020202020204" pitchFamily="34" charset="0"/>
              </a:rPr>
              <a:t>The digital maps and the Geographical Information System (GIS) of Kamarata Valley are results of the doctoral thesis </a:t>
            </a:r>
            <a:r>
              <a:rPr lang="en-US" sz="1400" i="1" dirty="0" smtClean="0">
                <a:ea typeface="Calibri" panose="020F0502020204030204" pitchFamily="34" charset="0"/>
                <a:cs typeface="Arial" panose="020B0604020202020204" pitchFamily="34" charset="0"/>
              </a:rPr>
              <a:t>Participatory cartography and local sustainable development proposals to the indigenous communities at the Kamarata Valley. Canaima National Park – Venezuela. </a:t>
            </a:r>
            <a:r>
              <a:rPr lang="en-US" sz="1400" dirty="0" smtClean="0">
                <a:ea typeface="Calibri" panose="020F0502020204030204" pitchFamily="34" charset="0"/>
                <a:cs typeface="Arial" panose="020B0604020202020204" pitchFamily="34" charset="0"/>
              </a:rPr>
              <a:t>Universitat Rovira </a:t>
            </a:r>
            <a:r>
              <a:rPr lang="en-US" sz="1400" dirty="0" err="1" smtClean="0">
                <a:ea typeface="Calibri" panose="020F0502020204030204" pitchFamily="34" charset="0"/>
                <a:cs typeface="Arial" panose="020B0604020202020204" pitchFamily="34" charset="0"/>
              </a:rPr>
              <a:t>i</a:t>
            </a:r>
            <a:r>
              <a:rPr lang="en-US" sz="1400" dirty="0" smtClean="0">
                <a:ea typeface="Calibri" panose="020F0502020204030204" pitchFamily="34" charset="0"/>
                <a:cs typeface="Arial" panose="020B0604020202020204" pitchFamily="34" charset="0"/>
              </a:rPr>
              <a:t> Virgili. Marianela Camacho, 2017.</a:t>
            </a:r>
            <a:endParaRPr lang="en-US" sz="14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22654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ángulo 3"/>
          <p:cNvSpPr/>
          <p:nvPr/>
        </p:nvSpPr>
        <p:spPr>
          <a:xfrm>
            <a:off x="0" y="1679170"/>
            <a:ext cx="12192000" cy="3142211"/>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5" name="CuadroTexto 4"/>
          <p:cNvSpPr txBox="1"/>
          <p:nvPr/>
        </p:nvSpPr>
        <p:spPr>
          <a:xfrm>
            <a:off x="732148" y="2067511"/>
            <a:ext cx="10727703" cy="2246769"/>
          </a:xfrm>
          <a:prstGeom prst="rect">
            <a:avLst/>
          </a:prstGeom>
          <a:noFill/>
        </p:spPr>
        <p:txBody>
          <a:bodyPr wrap="square" rtlCol="0">
            <a:spAutoFit/>
          </a:bodyPr>
          <a:lstStyle/>
          <a:p>
            <a:pPr algn="just"/>
            <a:r>
              <a:rPr lang="en-US" sz="3200" b="1" dirty="0" smtClean="0">
                <a:solidFill>
                  <a:schemeClr val="tx1">
                    <a:lumMod val="85000"/>
                    <a:lumOff val="15000"/>
                  </a:schemeClr>
                </a:solidFill>
              </a:rPr>
              <a:t>INDEX</a:t>
            </a:r>
          </a:p>
          <a:p>
            <a:pPr algn="just"/>
            <a:endParaRPr lang="en-US" sz="2000" b="1" dirty="0" smtClean="0">
              <a:solidFill>
                <a:schemeClr val="tx1">
                  <a:lumMod val="85000"/>
                  <a:lumOff val="15000"/>
                </a:schemeClr>
              </a:solidFill>
            </a:endParaRPr>
          </a:p>
          <a:p>
            <a:pPr marL="342900" indent="-342900" algn="just">
              <a:buAutoNum type="arabicPeriod"/>
            </a:pPr>
            <a:r>
              <a:rPr lang="en-US" sz="2200" b="1" dirty="0" smtClean="0">
                <a:solidFill>
                  <a:schemeClr val="tx1">
                    <a:lumMod val="85000"/>
                    <a:lumOff val="15000"/>
                  </a:schemeClr>
                </a:solidFill>
              </a:rPr>
              <a:t>Cultural Centre</a:t>
            </a:r>
          </a:p>
          <a:p>
            <a:pPr marL="342900" indent="-342900" algn="just">
              <a:buAutoNum type="arabicPeriod"/>
            </a:pPr>
            <a:r>
              <a:rPr lang="en-US" sz="2200" b="1" dirty="0" smtClean="0">
                <a:solidFill>
                  <a:schemeClr val="tx1">
                    <a:lumMod val="85000"/>
                    <a:lumOff val="15000"/>
                  </a:schemeClr>
                </a:solidFill>
              </a:rPr>
              <a:t>Agroproductive Centre</a:t>
            </a:r>
          </a:p>
          <a:p>
            <a:pPr marL="342900" indent="-342900" algn="just">
              <a:buAutoNum type="arabicPeriod"/>
            </a:pPr>
            <a:r>
              <a:rPr lang="en-US" sz="2200" b="1" dirty="0" smtClean="0">
                <a:solidFill>
                  <a:schemeClr val="tx1">
                    <a:lumMod val="85000"/>
                    <a:lumOff val="15000"/>
                  </a:schemeClr>
                </a:solidFill>
              </a:rPr>
              <a:t>First digital maps and Geographical Information System (GIS) of Kamarata Valley</a:t>
            </a:r>
          </a:p>
          <a:p>
            <a:pPr marL="342900" indent="-342900" algn="just">
              <a:buAutoNum type="arabicPeriod"/>
            </a:pPr>
            <a:r>
              <a:rPr lang="en-US" sz="2200" b="1" dirty="0" smtClean="0">
                <a:solidFill>
                  <a:schemeClr val="tx1">
                    <a:lumMod val="85000"/>
                    <a:lumOff val="15000"/>
                  </a:schemeClr>
                </a:solidFill>
              </a:rPr>
              <a:t>Playground project</a:t>
            </a:r>
            <a:endParaRPr lang="en-US" sz="2200" b="1" dirty="0">
              <a:solidFill>
                <a:schemeClr val="tx1">
                  <a:lumMod val="85000"/>
                  <a:lumOff val="15000"/>
                </a:schemeClr>
              </a:solidFill>
            </a:endParaRPr>
          </a:p>
        </p:txBody>
      </p:sp>
    </p:spTree>
    <p:extLst>
      <p:ext uri="{BB962C8B-B14F-4D97-AF65-F5344CB8AC3E}">
        <p14:creationId xmlns:p14="http://schemas.microsoft.com/office/powerpoint/2010/main" val="8100489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1"/>
          <p:cNvSpPr txBox="1"/>
          <p:nvPr/>
        </p:nvSpPr>
        <p:spPr>
          <a:xfrm>
            <a:off x="0" y="417513"/>
            <a:ext cx="3400926"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3. DIGITAL MAP AND GIS</a:t>
            </a:r>
            <a:endParaRPr lang="es-ES" sz="2400" b="1" dirty="0">
              <a:solidFill>
                <a:schemeClr val="bg1"/>
              </a:solidFill>
              <a:effectLst>
                <a:outerShdw blurRad="38100" dist="38100" dir="2700000" algn="tl">
                  <a:srgbClr val="000000">
                    <a:alpha val="43137"/>
                  </a:srgbClr>
                </a:outerShdw>
              </a:effectLst>
              <a:cs typeface="GreekS" panose="00000400000000000000" pitchFamily="2" charset="0"/>
            </a:endParaRPr>
          </a:p>
        </p:txBody>
      </p:sp>
      <p:sp>
        <p:nvSpPr>
          <p:cNvPr id="9" name="CuadroTexto 8"/>
          <p:cNvSpPr txBox="1"/>
          <p:nvPr/>
        </p:nvSpPr>
        <p:spPr>
          <a:xfrm>
            <a:off x="3400926" y="430063"/>
            <a:ext cx="7413901" cy="430887"/>
          </a:xfrm>
          <a:prstGeom prst="rect">
            <a:avLst/>
          </a:prstGeom>
          <a:noFill/>
        </p:spPr>
        <p:txBody>
          <a:bodyPr wrap="square" rtlCol="0">
            <a:spAutoFit/>
          </a:bodyPr>
          <a:lstStyle/>
          <a:p>
            <a:pPr algn="just"/>
            <a:r>
              <a:rPr lang="en-US" sz="2200" b="1" dirty="0" smtClean="0">
                <a:latin typeface="+mj-lt"/>
                <a:cs typeface="Arial" panose="020B0604020202020204" pitchFamily="34" charset="0"/>
              </a:rPr>
              <a:t>Indigenous community of Kamarata</a:t>
            </a:r>
            <a:endParaRPr lang="en-US" sz="2200" b="1" dirty="0">
              <a:latin typeface="+mj-lt"/>
              <a:cs typeface="Arial" panose="020B0604020202020204" pitchFamily="34" charset="0"/>
            </a:endParaRPr>
          </a:p>
        </p:txBody>
      </p:sp>
      <p:grpSp>
        <p:nvGrpSpPr>
          <p:cNvPr id="11" name="Grupo 10"/>
          <p:cNvGrpSpPr/>
          <p:nvPr/>
        </p:nvGrpSpPr>
        <p:grpSpPr>
          <a:xfrm>
            <a:off x="1222112" y="1225694"/>
            <a:ext cx="9637548" cy="4534609"/>
            <a:chOff x="590702" y="997010"/>
            <a:chExt cx="10785397" cy="5074689"/>
          </a:xfrm>
        </p:grpSpPr>
        <p:pic>
          <p:nvPicPr>
            <p:cNvPr id="12" name="Picture 6" descr="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0702" y="997010"/>
              <a:ext cx="7194438" cy="507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74981" y="1055625"/>
              <a:ext cx="3401118" cy="2426129"/>
            </a:xfrm>
            <a:prstGeom prst="rect">
              <a:avLst/>
            </a:prstGeom>
          </p:spPr>
        </p:pic>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74980" y="3610708"/>
              <a:ext cx="3401119" cy="2402376"/>
            </a:xfrm>
            <a:prstGeom prst="rect">
              <a:avLst/>
            </a:prstGeom>
          </p:spPr>
        </p:pic>
      </p:grpSp>
      <p:sp>
        <p:nvSpPr>
          <p:cNvPr id="15" name="Rectángulo 14"/>
          <p:cNvSpPr/>
          <p:nvPr/>
        </p:nvSpPr>
        <p:spPr>
          <a:xfrm>
            <a:off x="1222113" y="5742075"/>
            <a:ext cx="9747776" cy="738664"/>
          </a:xfrm>
          <a:prstGeom prst="rect">
            <a:avLst/>
          </a:prstGeom>
        </p:spPr>
        <p:txBody>
          <a:bodyPr wrap="square">
            <a:spAutoFit/>
          </a:bodyPr>
          <a:lstStyle/>
          <a:p>
            <a:pPr algn="just">
              <a:spcAft>
                <a:spcPts val="0"/>
              </a:spcAft>
            </a:pPr>
            <a:r>
              <a:rPr lang="en-US" sz="1400" dirty="0" smtClean="0">
                <a:ea typeface="Calibri" panose="020F0502020204030204" pitchFamily="34" charset="0"/>
                <a:cs typeface="Arial" panose="020B0604020202020204" pitchFamily="34" charset="0"/>
              </a:rPr>
              <a:t>The digital maps and the Geographical Information System (GIS) of Kamarata Valley are results of the doctoral thesis </a:t>
            </a:r>
            <a:r>
              <a:rPr lang="en-US" sz="1400" i="1" dirty="0" smtClean="0">
                <a:ea typeface="Calibri" panose="020F0502020204030204" pitchFamily="34" charset="0"/>
                <a:cs typeface="Arial" panose="020B0604020202020204" pitchFamily="34" charset="0"/>
              </a:rPr>
              <a:t>Participatory cartography and local sustainable development proposals to the indigenous communities at the Kamarata Valley. Canaima National Park – Venezuela. </a:t>
            </a:r>
            <a:r>
              <a:rPr lang="en-US" sz="1400" dirty="0" smtClean="0">
                <a:ea typeface="Calibri" panose="020F0502020204030204" pitchFamily="34" charset="0"/>
                <a:cs typeface="Arial" panose="020B0604020202020204" pitchFamily="34" charset="0"/>
              </a:rPr>
              <a:t>Universitat Rovira </a:t>
            </a:r>
            <a:r>
              <a:rPr lang="en-US" sz="1400" dirty="0" err="1" smtClean="0">
                <a:ea typeface="Calibri" panose="020F0502020204030204" pitchFamily="34" charset="0"/>
                <a:cs typeface="Arial" panose="020B0604020202020204" pitchFamily="34" charset="0"/>
              </a:rPr>
              <a:t>i</a:t>
            </a:r>
            <a:r>
              <a:rPr lang="en-US" sz="1400" dirty="0" smtClean="0">
                <a:ea typeface="Calibri" panose="020F0502020204030204" pitchFamily="34" charset="0"/>
                <a:cs typeface="Arial" panose="020B0604020202020204" pitchFamily="34" charset="0"/>
              </a:rPr>
              <a:t> Virgili. Marianela Camacho, 2017.</a:t>
            </a:r>
            <a:endParaRPr lang="en-US" sz="14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72584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1"/>
          <p:cNvSpPr txBox="1"/>
          <p:nvPr/>
        </p:nvSpPr>
        <p:spPr>
          <a:xfrm>
            <a:off x="-1" y="417513"/>
            <a:ext cx="3513221"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4. PLAYGROUND </a:t>
            </a: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PROJECT</a:t>
            </a:r>
            <a:endParaRPr lang="es-ES" sz="2400" b="1" dirty="0">
              <a:solidFill>
                <a:schemeClr val="bg1"/>
              </a:solidFill>
              <a:effectLst>
                <a:outerShdw blurRad="38100" dist="38100" dir="2700000" algn="tl">
                  <a:srgbClr val="000000">
                    <a:alpha val="43137"/>
                  </a:srgbClr>
                </a:outerShdw>
              </a:effectLst>
              <a:cs typeface="GreekS" panose="00000400000000000000" pitchFamily="2" charset="0"/>
            </a:endParaRPr>
          </a:p>
        </p:txBody>
      </p:sp>
      <p:sp>
        <p:nvSpPr>
          <p:cNvPr id="24" name="CuadroTexto 23"/>
          <p:cNvSpPr txBox="1"/>
          <p:nvPr/>
        </p:nvSpPr>
        <p:spPr>
          <a:xfrm>
            <a:off x="3513220" y="430063"/>
            <a:ext cx="7413901" cy="430887"/>
          </a:xfrm>
          <a:prstGeom prst="rect">
            <a:avLst/>
          </a:prstGeom>
          <a:noFill/>
        </p:spPr>
        <p:txBody>
          <a:bodyPr wrap="square" rtlCol="0">
            <a:spAutoFit/>
          </a:bodyPr>
          <a:lstStyle/>
          <a:p>
            <a:pPr algn="just"/>
            <a:r>
              <a:rPr lang="en-US" sz="2200" b="1" dirty="0" smtClean="0">
                <a:latin typeface="+mj-lt"/>
                <a:cs typeface="Arial" panose="020B0604020202020204" pitchFamily="34" charset="0"/>
              </a:rPr>
              <a:t>The purpose</a:t>
            </a:r>
            <a:endParaRPr lang="en-US" sz="2200" b="1" dirty="0">
              <a:latin typeface="+mj-lt"/>
              <a:cs typeface="Arial" panose="020B0604020202020204" pitchFamily="34" charset="0"/>
            </a:endParaRPr>
          </a:p>
        </p:txBody>
      </p:sp>
      <p:sp>
        <p:nvSpPr>
          <p:cNvPr id="26" name="CuadroTexto 25"/>
          <p:cNvSpPr txBox="1"/>
          <p:nvPr/>
        </p:nvSpPr>
        <p:spPr>
          <a:xfrm>
            <a:off x="2169779" y="1019884"/>
            <a:ext cx="8951878" cy="769441"/>
          </a:xfrm>
          <a:prstGeom prst="rect">
            <a:avLst/>
          </a:prstGeom>
          <a:noFill/>
        </p:spPr>
        <p:txBody>
          <a:bodyPr wrap="square" rtlCol="0">
            <a:spAutoFit/>
          </a:bodyPr>
          <a:lstStyle/>
          <a:p>
            <a:pPr algn="just"/>
            <a:r>
              <a:rPr lang="en-US" sz="2400" dirty="0" smtClean="0"/>
              <a:t>P</a:t>
            </a:r>
            <a:r>
              <a:rPr lang="en-US" sz="2000" dirty="0" smtClean="0"/>
              <a:t>rovide tools to the community to participate </a:t>
            </a:r>
            <a:r>
              <a:rPr lang="en-US" sz="2000" dirty="0" smtClean="0"/>
              <a:t>in building </a:t>
            </a:r>
            <a:r>
              <a:rPr lang="en-US" sz="2000" dirty="0" smtClean="0"/>
              <a:t>a landscape design of a playground for children </a:t>
            </a:r>
            <a:r>
              <a:rPr lang="en-US" sz="2000" dirty="0" smtClean="0"/>
              <a:t>of</a:t>
            </a:r>
            <a:r>
              <a:rPr lang="en-US" sz="2000" dirty="0" smtClean="0"/>
              <a:t> Kamarata’s </a:t>
            </a:r>
            <a:r>
              <a:rPr lang="en-US" sz="2000" dirty="0" smtClean="0"/>
              <a:t>community </a:t>
            </a:r>
            <a:r>
              <a:rPr lang="en-US" sz="2000" dirty="0" smtClean="0"/>
              <a:t>deploying </a:t>
            </a:r>
            <a:r>
              <a:rPr lang="en-US" sz="2000" dirty="0" smtClean="0"/>
              <a:t>sustainable principles.</a:t>
            </a:r>
            <a:endParaRPr lang="en-US" sz="2000" dirty="0"/>
          </a:p>
        </p:txBody>
      </p:sp>
      <p:grpSp>
        <p:nvGrpSpPr>
          <p:cNvPr id="17" name="Grupo 16"/>
          <p:cNvGrpSpPr/>
          <p:nvPr/>
        </p:nvGrpSpPr>
        <p:grpSpPr>
          <a:xfrm>
            <a:off x="2210061" y="2083920"/>
            <a:ext cx="8911595" cy="4069230"/>
            <a:chOff x="654700" y="1209402"/>
            <a:chExt cx="7411014" cy="3533120"/>
          </a:xfrm>
        </p:grpSpPr>
        <p:pic>
          <p:nvPicPr>
            <p:cNvPr id="18" name="Imagen 1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60207" y="1209402"/>
              <a:ext cx="2400000" cy="1615321"/>
            </a:xfrm>
            <a:prstGeom prst="rect">
              <a:avLst/>
            </a:prstGeom>
          </p:spPr>
        </p:pic>
        <p:pic>
          <p:nvPicPr>
            <p:cNvPr id="19" name="Imagen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65714" y="1209403"/>
              <a:ext cx="2400000" cy="1615320"/>
            </a:xfrm>
            <a:prstGeom prst="rect">
              <a:avLst/>
            </a:prstGeom>
          </p:spPr>
        </p:pic>
        <p:pic>
          <p:nvPicPr>
            <p:cNvPr id="20" name="Imagen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4700" y="1209403"/>
              <a:ext cx="2400000" cy="1615321"/>
            </a:xfrm>
            <a:prstGeom prst="rect">
              <a:avLst/>
            </a:prstGeom>
          </p:spPr>
        </p:pic>
        <p:pic>
          <p:nvPicPr>
            <p:cNvPr id="21" name="Imagen 2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60207" y="2942520"/>
              <a:ext cx="4905507" cy="1800001"/>
            </a:xfrm>
            <a:prstGeom prst="rect">
              <a:avLst/>
            </a:prstGeom>
          </p:spPr>
        </p:pic>
        <p:pic>
          <p:nvPicPr>
            <p:cNvPr id="22" name="Imagen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1987" y="2942522"/>
              <a:ext cx="2400000" cy="1800000"/>
            </a:xfrm>
            <a:prstGeom prst="rect">
              <a:avLst/>
            </a:prstGeom>
          </p:spPr>
        </p:pic>
      </p:grpSp>
      <p:sp>
        <p:nvSpPr>
          <p:cNvPr id="23" name="Rectángulo 22"/>
          <p:cNvSpPr/>
          <p:nvPr/>
        </p:nvSpPr>
        <p:spPr>
          <a:xfrm>
            <a:off x="2169777" y="6153150"/>
            <a:ext cx="8951879" cy="246221"/>
          </a:xfrm>
          <a:prstGeom prst="rect">
            <a:avLst/>
          </a:prstGeom>
        </p:spPr>
        <p:txBody>
          <a:bodyPr wrap="square">
            <a:spAutoFit/>
          </a:bodyPr>
          <a:lstStyle/>
          <a:p>
            <a:pPr algn="just">
              <a:spcAft>
                <a:spcPts val="0"/>
              </a:spcAft>
            </a:pPr>
            <a:r>
              <a:rPr lang="es-VE" sz="1000" dirty="0" smtClean="0">
                <a:effectLst/>
                <a:ea typeface="Calibri" panose="020F0502020204030204" pitchFamily="34" charset="0"/>
                <a:cs typeface="Arial" panose="020B0604020202020204" pitchFamily="34" charset="0"/>
              </a:rPr>
              <a:t>PHOTOS: Marianela Camacho, 2017.</a:t>
            </a:r>
          </a:p>
        </p:txBody>
      </p:sp>
    </p:spTree>
    <p:extLst>
      <p:ext uri="{BB962C8B-B14F-4D97-AF65-F5344CB8AC3E}">
        <p14:creationId xmlns:p14="http://schemas.microsoft.com/office/powerpoint/2010/main" val="16687958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p:nvPr/>
        </p:nvSpPr>
        <p:spPr>
          <a:xfrm>
            <a:off x="-1" y="417513"/>
            <a:ext cx="3513221"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4. PLAYGROUND </a:t>
            </a: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PROJECT</a:t>
            </a:r>
            <a:endParaRPr lang="es-ES" sz="2400" b="1" dirty="0">
              <a:solidFill>
                <a:schemeClr val="bg1"/>
              </a:solidFill>
              <a:effectLst>
                <a:outerShdw blurRad="38100" dist="38100" dir="2700000" algn="tl">
                  <a:srgbClr val="000000">
                    <a:alpha val="43137"/>
                  </a:srgbClr>
                </a:outerShdw>
              </a:effectLst>
              <a:cs typeface="GreekS" panose="00000400000000000000" pitchFamily="2" charset="0"/>
            </a:endParaRPr>
          </a:p>
        </p:txBody>
      </p:sp>
      <p:sp>
        <p:nvSpPr>
          <p:cNvPr id="12" name="Rectángulo 11"/>
          <p:cNvSpPr/>
          <p:nvPr/>
        </p:nvSpPr>
        <p:spPr>
          <a:xfrm>
            <a:off x="2169778" y="1316731"/>
            <a:ext cx="4682732" cy="461665"/>
          </a:xfrm>
          <a:prstGeom prst="rect">
            <a:avLst/>
          </a:prstGeom>
        </p:spPr>
        <p:txBody>
          <a:bodyPr wrap="square">
            <a:spAutoFit/>
          </a:bodyPr>
          <a:lstStyle/>
          <a:p>
            <a:pPr lvl="0" algn="just">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Proposal 1</a:t>
            </a:r>
          </a:p>
          <a:p>
            <a:pPr lvl="0" algn="just">
              <a:spcAft>
                <a:spcPts val="0"/>
              </a:spcAft>
            </a:pPr>
            <a:r>
              <a:rPr lang="en-US" sz="1200" dirty="0" smtClean="0">
                <a:latin typeface="Arial" panose="020B0604020202020204" pitchFamily="34" charset="0"/>
                <a:ea typeface="Calibri" panose="020F0502020204030204" pitchFamily="34" charset="0"/>
                <a:cs typeface="Arial" panose="020B0604020202020204" pitchFamily="34" charset="0"/>
              </a:rPr>
              <a:t>Kristina </a:t>
            </a:r>
            <a:r>
              <a:rPr lang="en-US" sz="1200" dirty="0" err="1" smtClean="0">
                <a:latin typeface="Arial" panose="020B0604020202020204" pitchFamily="34" charset="0"/>
                <a:ea typeface="Calibri" panose="020F0502020204030204" pitchFamily="34" charset="0"/>
                <a:cs typeface="Arial" panose="020B0604020202020204" pitchFamily="34" charset="0"/>
              </a:rPr>
              <a:t>Sulbarán</a:t>
            </a:r>
            <a:r>
              <a:rPr lang="en-US" sz="1200" dirty="0" smtClean="0">
                <a:latin typeface="Arial" panose="020B0604020202020204" pitchFamily="34" charset="0"/>
                <a:ea typeface="Calibri" panose="020F0502020204030204" pitchFamily="34" charset="0"/>
                <a:cs typeface="Arial" panose="020B0604020202020204" pitchFamily="34" charset="0"/>
              </a:rPr>
              <a:t> y Andrés </a:t>
            </a:r>
            <a:r>
              <a:rPr lang="en-US" sz="1200" dirty="0" err="1" smtClean="0">
                <a:latin typeface="Arial" panose="020B0604020202020204" pitchFamily="34" charset="0"/>
                <a:ea typeface="Calibri" panose="020F0502020204030204" pitchFamily="34" charset="0"/>
                <a:cs typeface="Arial" panose="020B0604020202020204" pitchFamily="34" charset="0"/>
              </a:rPr>
              <a:t>Terán</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smtClean="0">
                <a:latin typeface="Arial" panose="020B0604020202020204" pitchFamily="34" charset="0"/>
                <a:ea typeface="Calibri" panose="020F0502020204030204" pitchFamily="34" charset="0"/>
                <a:cs typeface="Arial" panose="020B0604020202020204" pitchFamily="34" charset="0"/>
              </a:rPr>
              <a:t>November </a:t>
            </a:r>
            <a:r>
              <a:rPr lang="en-US" sz="1200" dirty="0" smtClean="0">
                <a:latin typeface="Arial" panose="020B0604020202020204" pitchFamily="34" charset="0"/>
                <a:ea typeface="Calibri" panose="020F0502020204030204" pitchFamily="34" charset="0"/>
                <a:cs typeface="Arial" panose="020B0604020202020204" pitchFamily="34" charset="0"/>
              </a:rPr>
              <a:t>2016.</a:t>
            </a:r>
            <a:endParaRPr lang="en-US" sz="1000" dirty="0">
              <a:latin typeface="Arial" panose="020B0604020202020204" pitchFamily="34" charset="0"/>
              <a:ea typeface="Calibri" panose="020F0502020204030204" pitchFamily="34" charset="0"/>
              <a:cs typeface="Arial" panose="020B0604020202020204" pitchFamily="34" charset="0"/>
            </a:endParaRPr>
          </a:p>
        </p:txBody>
      </p:sp>
      <p:sp>
        <p:nvSpPr>
          <p:cNvPr id="19" name="CuadroTexto 18"/>
          <p:cNvSpPr txBox="1"/>
          <p:nvPr/>
        </p:nvSpPr>
        <p:spPr>
          <a:xfrm>
            <a:off x="3513220" y="430063"/>
            <a:ext cx="7413901" cy="430887"/>
          </a:xfrm>
          <a:prstGeom prst="rect">
            <a:avLst/>
          </a:prstGeom>
          <a:noFill/>
        </p:spPr>
        <p:txBody>
          <a:bodyPr wrap="square" rtlCol="0">
            <a:spAutoFit/>
          </a:bodyPr>
          <a:lstStyle/>
          <a:p>
            <a:pPr algn="just"/>
            <a:r>
              <a:rPr lang="en-US" sz="2200" b="1" dirty="0" smtClean="0">
                <a:latin typeface="+mj-lt"/>
                <a:cs typeface="Arial" panose="020B0604020202020204" pitchFamily="34" charset="0"/>
              </a:rPr>
              <a:t>Ideas from </a:t>
            </a:r>
            <a:r>
              <a:rPr lang="en-US" sz="2200" b="1" dirty="0" smtClean="0">
                <a:latin typeface="+mj-lt"/>
                <a:cs typeface="Arial" panose="020B0604020202020204" pitchFamily="34" charset="0"/>
              </a:rPr>
              <a:t>students of the University of Zulia</a:t>
            </a:r>
            <a:endParaRPr lang="en-US" sz="2200" b="1" dirty="0">
              <a:latin typeface="+mj-lt"/>
              <a:cs typeface="Arial" panose="020B0604020202020204" pitchFamily="34" charset="0"/>
            </a:endParaRPr>
          </a:p>
        </p:txBody>
      </p:sp>
      <p:grpSp>
        <p:nvGrpSpPr>
          <p:cNvPr id="8" name="Grupo 7"/>
          <p:cNvGrpSpPr/>
          <p:nvPr/>
        </p:nvGrpSpPr>
        <p:grpSpPr>
          <a:xfrm>
            <a:off x="2245752" y="1807189"/>
            <a:ext cx="8481864" cy="4795630"/>
            <a:chOff x="2245752" y="1807189"/>
            <a:chExt cx="7977534" cy="4510483"/>
          </a:xfrm>
        </p:grpSpPr>
        <p:pic>
          <p:nvPicPr>
            <p:cNvPr id="9"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5752" y="1807189"/>
              <a:ext cx="6012974" cy="4510483"/>
            </a:xfrm>
            <a:prstGeom prst="rect">
              <a:avLst/>
            </a:prstGeom>
          </p:spPr>
        </p:pic>
        <p:grpSp>
          <p:nvGrpSpPr>
            <p:cNvPr id="11" name="Grupo 10"/>
            <p:cNvGrpSpPr/>
            <p:nvPr/>
          </p:nvGrpSpPr>
          <p:grpSpPr>
            <a:xfrm>
              <a:off x="8380346" y="1807190"/>
              <a:ext cx="1842940" cy="4297184"/>
              <a:chOff x="8380345" y="1807190"/>
              <a:chExt cx="2316007" cy="5400236"/>
            </a:xfrm>
          </p:grpSpPr>
          <p:pic>
            <p:nvPicPr>
              <p:cNvPr id="15" name="Imagen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0347" y="1807190"/>
                <a:ext cx="2316005" cy="1738162"/>
              </a:xfrm>
              <a:prstGeom prst="rect">
                <a:avLst/>
              </a:prstGeom>
            </p:spPr>
          </p:pic>
          <p:pic>
            <p:nvPicPr>
              <p:cNvPr id="16" name="Imagen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0346" y="3639097"/>
                <a:ext cx="2316005" cy="1737292"/>
              </a:xfrm>
              <a:prstGeom prst="rect">
                <a:avLst/>
              </a:prstGeom>
            </p:spPr>
          </p:pic>
          <p:pic>
            <p:nvPicPr>
              <p:cNvPr id="17" name="Imagen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0345" y="5470134"/>
                <a:ext cx="2316005" cy="1737292"/>
              </a:xfrm>
              <a:prstGeom prst="rect">
                <a:avLst/>
              </a:prstGeom>
            </p:spPr>
          </p:pic>
        </p:grpSp>
      </p:grpSp>
    </p:spTree>
    <p:extLst>
      <p:ext uri="{BB962C8B-B14F-4D97-AF65-F5344CB8AC3E}">
        <p14:creationId xmlns:p14="http://schemas.microsoft.com/office/powerpoint/2010/main" val="22418720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p:nvPr/>
        </p:nvSpPr>
        <p:spPr>
          <a:xfrm>
            <a:off x="-1" y="417513"/>
            <a:ext cx="3513221"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4. PLAYGROUND </a:t>
            </a: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PROJECT</a:t>
            </a:r>
            <a:endParaRPr lang="es-ES" sz="2400" b="1" dirty="0">
              <a:solidFill>
                <a:schemeClr val="bg1"/>
              </a:solidFill>
              <a:effectLst>
                <a:outerShdw blurRad="38100" dist="38100" dir="2700000" algn="tl">
                  <a:srgbClr val="000000">
                    <a:alpha val="43137"/>
                  </a:srgbClr>
                </a:outerShdw>
              </a:effectLst>
              <a:cs typeface="GreekS" panose="00000400000000000000" pitchFamily="2" charset="0"/>
            </a:endParaRPr>
          </a:p>
        </p:txBody>
      </p:sp>
      <p:sp>
        <p:nvSpPr>
          <p:cNvPr id="12" name="CuadroTexto 11"/>
          <p:cNvSpPr txBox="1"/>
          <p:nvPr/>
        </p:nvSpPr>
        <p:spPr>
          <a:xfrm>
            <a:off x="3513220" y="430063"/>
            <a:ext cx="7413901" cy="430887"/>
          </a:xfrm>
          <a:prstGeom prst="rect">
            <a:avLst/>
          </a:prstGeom>
          <a:noFill/>
        </p:spPr>
        <p:txBody>
          <a:bodyPr wrap="square" rtlCol="0">
            <a:spAutoFit/>
          </a:bodyPr>
          <a:lstStyle/>
          <a:p>
            <a:pPr algn="just"/>
            <a:r>
              <a:rPr lang="en-US" sz="2200" dirty="0">
                <a:latin typeface="+mj-lt"/>
                <a:cs typeface="Arial" panose="020B0604020202020204" pitchFamily="34" charset="0"/>
              </a:rPr>
              <a:t>Ideas from students of the University of Zulia</a:t>
            </a:r>
          </a:p>
        </p:txBody>
      </p:sp>
      <p:grpSp>
        <p:nvGrpSpPr>
          <p:cNvPr id="13" name="Grupo 12"/>
          <p:cNvGrpSpPr/>
          <p:nvPr/>
        </p:nvGrpSpPr>
        <p:grpSpPr>
          <a:xfrm>
            <a:off x="2169778" y="1316732"/>
            <a:ext cx="9388185" cy="3904524"/>
            <a:chOff x="590704" y="2104762"/>
            <a:chExt cx="10961696" cy="4558943"/>
          </a:xfrm>
        </p:grpSpPr>
        <p:sp>
          <p:nvSpPr>
            <p:cNvPr id="14" name="Rectángulo 13"/>
            <p:cNvSpPr/>
            <p:nvPr/>
          </p:nvSpPr>
          <p:spPr>
            <a:xfrm>
              <a:off x="590704" y="2104762"/>
              <a:ext cx="5058000" cy="754660"/>
            </a:xfrm>
            <a:prstGeom prst="rect">
              <a:avLst/>
            </a:prstGeom>
          </p:spPr>
          <p:txBody>
            <a:bodyPr wrap="square">
              <a:spAutoFit/>
            </a:bodyPr>
            <a:lstStyle/>
            <a:p>
              <a:pPr lvl="0" algn="just">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Proposal 2</a:t>
              </a:r>
            </a:p>
            <a:p>
              <a:pPr lvl="0" algn="just">
                <a:spcAft>
                  <a:spcPts val="0"/>
                </a:spcAft>
              </a:pPr>
              <a:r>
                <a:rPr lang="en-US" sz="1200" dirty="0">
                  <a:latin typeface="Arial" panose="020B0604020202020204" pitchFamily="34" charset="0"/>
                  <a:ea typeface="Calibri" panose="020F0502020204030204" pitchFamily="34" charset="0"/>
                  <a:cs typeface="Arial" panose="020B0604020202020204" pitchFamily="34" charset="0"/>
                </a:rPr>
                <a:t>Alejandra Chávez. </a:t>
              </a:r>
              <a:r>
                <a:rPr lang="en-US" sz="1200" dirty="0" smtClean="0">
                  <a:latin typeface="Arial" panose="020B0604020202020204" pitchFamily="34" charset="0"/>
                  <a:ea typeface="Calibri" panose="020F0502020204030204" pitchFamily="34" charset="0"/>
                  <a:cs typeface="Arial" panose="020B0604020202020204" pitchFamily="34" charset="0"/>
                </a:rPr>
                <a:t>November, </a:t>
              </a:r>
              <a:r>
                <a:rPr lang="en-US" sz="1200" dirty="0">
                  <a:latin typeface="Arial" panose="020B0604020202020204" pitchFamily="34" charset="0"/>
                  <a:ea typeface="Calibri" panose="020F0502020204030204" pitchFamily="34" charset="0"/>
                  <a:cs typeface="Arial" panose="020B0604020202020204" pitchFamily="34" charset="0"/>
                </a:rPr>
                <a:t>2016.</a:t>
              </a:r>
            </a:p>
            <a:p>
              <a:pPr lvl="0" algn="just">
                <a:spcAft>
                  <a:spcPts val="0"/>
                </a:spcAft>
              </a:pPr>
              <a:r>
                <a:rPr lang="en-US" sz="1200" dirty="0" smtClean="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a typeface="Calibri" panose="020F0502020204030204" pitchFamily="34" charset="0"/>
                <a:cs typeface="Arial" panose="020B0604020202020204" pitchFamily="34" charset="0"/>
              </a:endParaRPr>
            </a:p>
          </p:txBody>
        </p:sp>
        <p:grpSp>
          <p:nvGrpSpPr>
            <p:cNvPr id="15" name="Grupo 14"/>
            <p:cNvGrpSpPr/>
            <p:nvPr/>
          </p:nvGrpSpPr>
          <p:grpSpPr>
            <a:xfrm>
              <a:off x="672765" y="2634524"/>
              <a:ext cx="10879635" cy="4029181"/>
              <a:chOff x="672765" y="1575746"/>
              <a:chExt cx="10749515" cy="3980992"/>
            </a:xfrm>
          </p:grpSpPr>
          <p:pic>
            <p:nvPicPr>
              <p:cNvPr id="16" name="Imagen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175" y="1575746"/>
                <a:ext cx="5307105" cy="3980992"/>
              </a:xfrm>
              <a:prstGeom prst="rect">
                <a:avLst/>
              </a:prstGeom>
            </p:spPr>
          </p:pic>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765" y="1575746"/>
                <a:ext cx="5307105" cy="3980992"/>
              </a:xfrm>
              <a:prstGeom prst="rect">
                <a:avLst/>
              </a:prstGeom>
            </p:spPr>
          </p:pic>
        </p:grpSp>
      </p:grpSp>
    </p:spTree>
    <p:extLst>
      <p:ext uri="{BB962C8B-B14F-4D97-AF65-F5344CB8AC3E}">
        <p14:creationId xmlns:p14="http://schemas.microsoft.com/office/powerpoint/2010/main" val="38922814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p:nvPr/>
        </p:nvSpPr>
        <p:spPr>
          <a:xfrm>
            <a:off x="-1" y="417513"/>
            <a:ext cx="3513221"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4. PLAYGROUND </a:t>
            </a: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PROJECT</a:t>
            </a:r>
            <a:endParaRPr lang="es-ES" sz="2400" b="1" dirty="0">
              <a:solidFill>
                <a:schemeClr val="bg1"/>
              </a:solidFill>
              <a:effectLst>
                <a:outerShdw blurRad="38100" dist="38100" dir="2700000" algn="tl">
                  <a:srgbClr val="000000">
                    <a:alpha val="43137"/>
                  </a:srgbClr>
                </a:outerShdw>
              </a:effectLst>
              <a:cs typeface="GreekS" panose="00000400000000000000" pitchFamily="2" charset="0"/>
            </a:endParaRPr>
          </a:p>
        </p:txBody>
      </p:sp>
      <p:sp>
        <p:nvSpPr>
          <p:cNvPr id="12" name="CuadroTexto 11"/>
          <p:cNvSpPr txBox="1"/>
          <p:nvPr/>
        </p:nvSpPr>
        <p:spPr>
          <a:xfrm>
            <a:off x="3513220" y="430063"/>
            <a:ext cx="7413901" cy="430887"/>
          </a:xfrm>
          <a:prstGeom prst="rect">
            <a:avLst/>
          </a:prstGeom>
          <a:noFill/>
        </p:spPr>
        <p:txBody>
          <a:bodyPr wrap="square" rtlCol="0">
            <a:spAutoFit/>
          </a:bodyPr>
          <a:lstStyle/>
          <a:p>
            <a:pPr algn="just"/>
            <a:r>
              <a:rPr lang="en-US" sz="2200" b="1" dirty="0">
                <a:latin typeface="+mj-lt"/>
                <a:cs typeface="Arial" panose="020B0604020202020204" pitchFamily="34" charset="0"/>
              </a:rPr>
              <a:t>Ideas from students of the University of Zulia</a:t>
            </a:r>
          </a:p>
        </p:txBody>
      </p:sp>
      <p:sp>
        <p:nvSpPr>
          <p:cNvPr id="14" name="Rectángulo 13"/>
          <p:cNvSpPr/>
          <p:nvPr/>
        </p:nvSpPr>
        <p:spPr>
          <a:xfrm>
            <a:off x="2169778" y="1316732"/>
            <a:ext cx="4331943" cy="646331"/>
          </a:xfrm>
          <a:prstGeom prst="rect">
            <a:avLst/>
          </a:prstGeom>
        </p:spPr>
        <p:txBody>
          <a:bodyPr wrap="square">
            <a:spAutoFit/>
          </a:bodyPr>
          <a:lstStyle/>
          <a:p>
            <a:pPr lvl="0" algn="just">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Proposal 3</a:t>
            </a:r>
          </a:p>
          <a:p>
            <a:pPr lvl="0" algn="just">
              <a:spcAft>
                <a:spcPts val="0"/>
              </a:spcAft>
            </a:pPr>
            <a:r>
              <a:rPr lang="en-US" sz="1200" dirty="0">
                <a:latin typeface="Arial" panose="020B0604020202020204" pitchFamily="34" charset="0"/>
                <a:ea typeface="Calibri" panose="020F0502020204030204" pitchFamily="34" charset="0"/>
                <a:cs typeface="Arial" panose="020B0604020202020204" pitchFamily="34" charset="0"/>
              </a:rPr>
              <a:t>Vanesa Borges. </a:t>
            </a:r>
            <a:r>
              <a:rPr lang="en-US" sz="1200" dirty="0" smtClean="0">
                <a:latin typeface="Arial" panose="020B0604020202020204" pitchFamily="34" charset="0"/>
                <a:ea typeface="Calibri" panose="020F0502020204030204" pitchFamily="34" charset="0"/>
                <a:cs typeface="Arial" panose="020B0604020202020204" pitchFamily="34" charset="0"/>
              </a:rPr>
              <a:t>November, </a:t>
            </a:r>
            <a:r>
              <a:rPr lang="en-US" sz="1200" dirty="0">
                <a:latin typeface="Arial" panose="020B0604020202020204" pitchFamily="34" charset="0"/>
                <a:ea typeface="Calibri" panose="020F0502020204030204" pitchFamily="34" charset="0"/>
                <a:cs typeface="Arial" panose="020B0604020202020204" pitchFamily="34" charset="0"/>
              </a:rPr>
              <a:t>2016.</a:t>
            </a:r>
          </a:p>
          <a:p>
            <a:pPr lvl="0" algn="just">
              <a:spcAft>
                <a:spcPts val="0"/>
              </a:spcAft>
            </a:pPr>
            <a:r>
              <a:rPr lang="en-US" sz="1200" dirty="0" smtClean="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a typeface="Calibri" panose="020F0502020204030204" pitchFamily="34" charset="0"/>
              <a:cs typeface="Arial" panose="020B0604020202020204" pitchFamily="34" charset="0"/>
            </a:endParaRPr>
          </a:p>
        </p:txBody>
      </p:sp>
      <p:grpSp>
        <p:nvGrpSpPr>
          <p:cNvPr id="9" name="Grupo 8"/>
          <p:cNvGrpSpPr/>
          <p:nvPr/>
        </p:nvGrpSpPr>
        <p:grpSpPr>
          <a:xfrm>
            <a:off x="2240060" y="1770449"/>
            <a:ext cx="3195202" cy="4598453"/>
            <a:chOff x="2240059" y="1770449"/>
            <a:chExt cx="4597525" cy="6616641"/>
          </a:xfrm>
        </p:grpSpPr>
        <p:pic>
          <p:nvPicPr>
            <p:cNvPr id="10" name="Imagen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0059" y="4938947"/>
              <a:ext cx="4597525" cy="3448143"/>
            </a:xfrm>
            <a:prstGeom prst="rect">
              <a:avLst/>
            </a:prstGeom>
          </p:spPr>
        </p:pic>
        <p:pic>
          <p:nvPicPr>
            <p:cNvPr id="11" name="Imagen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40059" y="1770449"/>
              <a:ext cx="4597525" cy="3099264"/>
            </a:xfrm>
            <a:prstGeom prst="rect">
              <a:avLst/>
            </a:prstGeom>
          </p:spPr>
        </p:pic>
      </p:grpSp>
      <p:grpSp>
        <p:nvGrpSpPr>
          <p:cNvPr id="18" name="Grupo 17"/>
          <p:cNvGrpSpPr/>
          <p:nvPr/>
        </p:nvGrpSpPr>
        <p:grpSpPr>
          <a:xfrm>
            <a:off x="5739460" y="1770449"/>
            <a:ext cx="4027031" cy="4598453"/>
            <a:chOff x="5505544" y="1770449"/>
            <a:chExt cx="4595177" cy="5247217"/>
          </a:xfrm>
        </p:grpSpPr>
        <p:pic>
          <p:nvPicPr>
            <p:cNvPr id="19" name="Imagen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5544" y="1770449"/>
              <a:ext cx="4595177" cy="2578340"/>
            </a:xfrm>
            <a:prstGeom prst="rect">
              <a:avLst/>
            </a:prstGeom>
          </p:spPr>
        </p:pic>
        <p:pic>
          <p:nvPicPr>
            <p:cNvPr id="20" name="Imagen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5544" y="4439222"/>
              <a:ext cx="4595177" cy="2578444"/>
            </a:xfrm>
            <a:prstGeom prst="rect">
              <a:avLst/>
            </a:prstGeom>
          </p:spPr>
        </p:pic>
      </p:grpSp>
    </p:spTree>
    <p:extLst>
      <p:ext uri="{BB962C8B-B14F-4D97-AF65-F5344CB8AC3E}">
        <p14:creationId xmlns:p14="http://schemas.microsoft.com/office/powerpoint/2010/main" val="991904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p:cNvSpPr txBox="1"/>
          <p:nvPr/>
        </p:nvSpPr>
        <p:spPr>
          <a:xfrm>
            <a:off x="-1" y="417513"/>
            <a:ext cx="3513221"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4. PLAYGROUND </a:t>
            </a: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PROJECT</a:t>
            </a:r>
            <a:endParaRPr lang="es-ES" sz="2400" b="1" dirty="0">
              <a:solidFill>
                <a:schemeClr val="bg1"/>
              </a:solidFill>
              <a:effectLst>
                <a:outerShdw blurRad="38100" dist="38100" dir="2700000" algn="tl">
                  <a:srgbClr val="000000">
                    <a:alpha val="43137"/>
                  </a:srgbClr>
                </a:outerShdw>
              </a:effectLst>
              <a:cs typeface="GreekS" panose="00000400000000000000" pitchFamily="2" charset="0"/>
            </a:endParaRPr>
          </a:p>
        </p:txBody>
      </p:sp>
      <p:sp>
        <p:nvSpPr>
          <p:cNvPr id="8" name="CuadroTexto 7"/>
          <p:cNvSpPr txBox="1"/>
          <p:nvPr/>
        </p:nvSpPr>
        <p:spPr>
          <a:xfrm>
            <a:off x="3535501" y="441203"/>
            <a:ext cx="7413901" cy="430887"/>
          </a:xfrm>
          <a:prstGeom prst="rect">
            <a:avLst/>
          </a:prstGeom>
          <a:noFill/>
        </p:spPr>
        <p:txBody>
          <a:bodyPr wrap="square" rtlCol="0">
            <a:spAutoFit/>
          </a:bodyPr>
          <a:lstStyle/>
          <a:p>
            <a:pPr algn="just"/>
            <a:r>
              <a:rPr lang="en-US" sz="2200" b="1" dirty="0">
                <a:latin typeface="+mj-lt"/>
                <a:cs typeface="Arial" panose="020B0604020202020204" pitchFamily="34" charset="0"/>
              </a:rPr>
              <a:t>Ideas from students of the University of Zulia</a:t>
            </a:r>
          </a:p>
        </p:txBody>
      </p:sp>
      <p:grpSp>
        <p:nvGrpSpPr>
          <p:cNvPr id="9" name="Grupo 8"/>
          <p:cNvGrpSpPr/>
          <p:nvPr/>
        </p:nvGrpSpPr>
        <p:grpSpPr>
          <a:xfrm>
            <a:off x="2169778" y="1314666"/>
            <a:ext cx="7698617" cy="5262279"/>
            <a:chOff x="590704" y="1928299"/>
            <a:chExt cx="8271941" cy="5654166"/>
          </a:xfrm>
        </p:grpSpPr>
        <p:sp>
          <p:nvSpPr>
            <p:cNvPr id="10" name="Rectángulo 9"/>
            <p:cNvSpPr/>
            <p:nvPr/>
          </p:nvSpPr>
          <p:spPr>
            <a:xfrm>
              <a:off x="590704" y="1928299"/>
              <a:ext cx="5058000" cy="496046"/>
            </a:xfrm>
            <a:prstGeom prst="rect">
              <a:avLst/>
            </a:prstGeom>
          </p:spPr>
          <p:txBody>
            <a:bodyPr wrap="square">
              <a:spAutoFit/>
            </a:bodyPr>
            <a:lstStyle/>
            <a:p>
              <a:pPr lvl="0" algn="just">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Proposal 4</a:t>
              </a:r>
            </a:p>
            <a:p>
              <a:pPr lvl="0" algn="just">
                <a:spcAft>
                  <a:spcPts val="0"/>
                </a:spcAft>
              </a:pPr>
              <a:r>
                <a:rPr lang="es-VE" sz="1200" dirty="0">
                  <a:latin typeface="Arial" panose="020B0604020202020204" pitchFamily="34" charset="0"/>
                  <a:ea typeface="Calibri" panose="020F0502020204030204" pitchFamily="34" charset="0"/>
                  <a:cs typeface="Arial" panose="020B0604020202020204" pitchFamily="34" charset="0"/>
                </a:rPr>
                <a:t>Mary Carmen Moreno y José C. Bermúdez. </a:t>
              </a:r>
              <a:r>
                <a:rPr lang="es-VE" sz="1200" dirty="0" smtClean="0">
                  <a:latin typeface="Arial" panose="020B0604020202020204" pitchFamily="34" charset="0"/>
                  <a:ea typeface="Calibri" panose="020F0502020204030204" pitchFamily="34" charset="0"/>
                  <a:cs typeface="Arial" panose="020B0604020202020204" pitchFamily="34" charset="0"/>
                </a:rPr>
                <a:t>February, </a:t>
              </a:r>
              <a:r>
                <a:rPr lang="es-VE" sz="1200" dirty="0">
                  <a:latin typeface="Arial" panose="020B0604020202020204" pitchFamily="34" charset="0"/>
                  <a:ea typeface="Calibri" panose="020F0502020204030204" pitchFamily="34" charset="0"/>
                  <a:cs typeface="Arial" panose="020B0604020202020204" pitchFamily="34" charset="0"/>
                </a:rPr>
                <a:t>2017.</a:t>
              </a:r>
            </a:p>
          </p:txBody>
        </p:sp>
        <p:pic>
          <p:nvPicPr>
            <p:cNvPr id="11" name="Imagen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2764" y="2366214"/>
              <a:ext cx="8189881" cy="5216251"/>
            </a:xfrm>
            <a:prstGeom prst="rect">
              <a:avLst/>
            </a:prstGeom>
          </p:spPr>
        </p:pic>
      </p:grpSp>
    </p:spTree>
    <p:extLst>
      <p:ext uri="{BB962C8B-B14F-4D97-AF65-F5344CB8AC3E}">
        <p14:creationId xmlns:p14="http://schemas.microsoft.com/office/powerpoint/2010/main" val="39732680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p:nvPr/>
        </p:nvSpPr>
        <p:spPr>
          <a:xfrm>
            <a:off x="-1" y="417513"/>
            <a:ext cx="3513221"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4. PLAYGROUND </a:t>
            </a: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PROJECT</a:t>
            </a:r>
            <a:endParaRPr lang="es-ES" sz="2400" b="1" dirty="0">
              <a:solidFill>
                <a:schemeClr val="bg1"/>
              </a:solidFill>
              <a:effectLst>
                <a:outerShdw blurRad="38100" dist="38100" dir="2700000" algn="tl">
                  <a:srgbClr val="000000">
                    <a:alpha val="43137"/>
                  </a:srgbClr>
                </a:outerShdw>
              </a:effectLst>
              <a:cs typeface="GreekS" panose="00000400000000000000" pitchFamily="2" charset="0"/>
            </a:endParaRPr>
          </a:p>
        </p:txBody>
      </p:sp>
      <p:sp>
        <p:nvSpPr>
          <p:cNvPr id="9" name="CuadroTexto 8"/>
          <p:cNvSpPr txBox="1"/>
          <p:nvPr/>
        </p:nvSpPr>
        <p:spPr>
          <a:xfrm>
            <a:off x="3513220" y="430063"/>
            <a:ext cx="7413901" cy="430887"/>
          </a:xfrm>
          <a:prstGeom prst="rect">
            <a:avLst/>
          </a:prstGeom>
          <a:noFill/>
        </p:spPr>
        <p:txBody>
          <a:bodyPr wrap="square" rtlCol="0">
            <a:spAutoFit/>
          </a:bodyPr>
          <a:lstStyle/>
          <a:p>
            <a:pPr algn="just"/>
            <a:r>
              <a:rPr lang="en-US" sz="2200" dirty="0">
                <a:latin typeface="+mj-lt"/>
                <a:cs typeface="Arial" panose="020B0604020202020204" pitchFamily="34" charset="0"/>
              </a:rPr>
              <a:t>Ideas from students of the University of Zulia</a:t>
            </a:r>
          </a:p>
        </p:txBody>
      </p:sp>
      <p:grpSp>
        <p:nvGrpSpPr>
          <p:cNvPr id="10" name="Grupo 9"/>
          <p:cNvGrpSpPr/>
          <p:nvPr/>
        </p:nvGrpSpPr>
        <p:grpSpPr>
          <a:xfrm>
            <a:off x="2169778" y="1332895"/>
            <a:ext cx="8757343" cy="2824802"/>
            <a:chOff x="590704" y="2521857"/>
            <a:chExt cx="10909633" cy="3519053"/>
          </a:xfrm>
        </p:grpSpPr>
        <p:sp>
          <p:nvSpPr>
            <p:cNvPr id="11" name="Rectángulo 10"/>
            <p:cNvSpPr/>
            <p:nvPr/>
          </p:nvSpPr>
          <p:spPr>
            <a:xfrm>
              <a:off x="590704" y="2521857"/>
              <a:ext cx="5058000" cy="575128"/>
            </a:xfrm>
            <a:prstGeom prst="rect">
              <a:avLst/>
            </a:prstGeom>
          </p:spPr>
          <p:txBody>
            <a:bodyPr wrap="square">
              <a:spAutoFit/>
            </a:bodyPr>
            <a:lstStyle/>
            <a:p>
              <a:pPr lvl="0" algn="just">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Proposal 5</a:t>
              </a:r>
            </a:p>
            <a:p>
              <a:pPr lvl="0" algn="just">
                <a:spcAft>
                  <a:spcPts val="0"/>
                </a:spcAft>
              </a:pPr>
              <a:r>
                <a:rPr lang="es-VE" sz="1200" dirty="0">
                  <a:latin typeface="Arial" panose="020B0604020202020204" pitchFamily="34" charset="0"/>
                  <a:ea typeface="Calibri" panose="020F0502020204030204" pitchFamily="34" charset="0"/>
                  <a:cs typeface="Arial" panose="020B0604020202020204" pitchFamily="34" charset="0"/>
                </a:rPr>
                <a:t>Joselys Medina. </a:t>
              </a:r>
              <a:r>
                <a:rPr lang="es-VE" sz="1200" dirty="0" smtClean="0">
                  <a:latin typeface="Arial" panose="020B0604020202020204" pitchFamily="34" charset="0"/>
                  <a:ea typeface="Calibri" panose="020F0502020204030204" pitchFamily="34" charset="0"/>
                  <a:cs typeface="Arial" panose="020B0604020202020204" pitchFamily="34" charset="0"/>
                </a:rPr>
                <a:t>February </a:t>
              </a:r>
              <a:r>
                <a:rPr lang="es-VE" sz="1200" dirty="0">
                  <a:latin typeface="Arial" panose="020B0604020202020204" pitchFamily="34" charset="0"/>
                  <a:ea typeface="Calibri" panose="020F0502020204030204" pitchFamily="34" charset="0"/>
                  <a:cs typeface="Arial" panose="020B0604020202020204" pitchFamily="34" charset="0"/>
                </a:rPr>
                <a:t>2017.</a:t>
              </a:r>
            </a:p>
          </p:txBody>
        </p:sp>
        <p:pic>
          <p:nvPicPr>
            <p:cNvPr id="12" name="Imagen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2764" y="3051619"/>
              <a:ext cx="5314294" cy="2989291"/>
            </a:xfrm>
            <a:prstGeom prst="rect">
              <a:avLst/>
            </a:prstGeom>
          </p:spPr>
        </p:pic>
        <p:pic>
          <p:nvPicPr>
            <p:cNvPr id="13" name="Image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6044" y="3051618"/>
              <a:ext cx="5314293" cy="2989291"/>
            </a:xfrm>
            <a:prstGeom prst="rect">
              <a:avLst/>
            </a:prstGeom>
          </p:spPr>
        </p:pic>
      </p:grpSp>
    </p:spTree>
    <p:extLst>
      <p:ext uri="{BB962C8B-B14F-4D97-AF65-F5344CB8AC3E}">
        <p14:creationId xmlns:p14="http://schemas.microsoft.com/office/powerpoint/2010/main" val="7039573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p:cNvSpPr txBox="1"/>
          <p:nvPr/>
        </p:nvSpPr>
        <p:spPr>
          <a:xfrm>
            <a:off x="-1" y="417513"/>
            <a:ext cx="3513221"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4. PLAYGROUND </a:t>
            </a: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PROJECT</a:t>
            </a:r>
            <a:endParaRPr lang="es-ES" sz="2400" b="1" dirty="0">
              <a:solidFill>
                <a:schemeClr val="bg1"/>
              </a:solidFill>
              <a:effectLst>
                <a:outerShdw blurRad="38100" dist="38100" dir="2700000" algn="tl">
                  <a:srgbClr val="000000">
                    <a:alpha val="43137"/>
                  </a:srgbClr>
                </a:outerShdw>
              </a:effectLst>
              <a:cs typeface="GreekS" panose="00000400000000000000" pitchFamily="2" charset="0"/>
            </a:endParaRPr>
          </a:p>
        </p:txBody>
      </p:sp>
      <p:sp>
        <p:nvSpPr>
          <p:cNvPr id="8" name="CuadroTexto 7"/>
          <p:cNvSpPr txBox="1"/>
          <p:nvPr/>
        </p:nvSpPr>
        <p:spPr>
          <a:xfrm>
            <a:off x="3513220" y="430063"/>
            <a:ext cx="7413901" cy="430887"/>
          </a:xfrm>
          <a:prstGeom prst="rect">
            <a:avLst/>
          </a:prstGeom>
          <a:noFill/>
        </p:spPr>
        <p:txBody>
          <a:bodyPr wrap="square" rtlCol="0">
            <a:spAutoFit/>
          </a:bodyPr>
          <a:lstStyle/>
          <a:p>
            <a:pPr algn="just"/>
            <a:r>
              <a:rPr lang="en-US" sz="2200" dirty="0">
                <a:latin typeface="+mj-lt"/>
                <a:cs typeface="Arial" panose="020B0604020202020204" pitchFamily="34" charset="0"/>
              </a:rPr>
              <a:t>Ideas from students of the University of Zulia</a:t>
            </a:r>
          </a:p>
        </p:txBody>
      </p:sp>
      <p:grpSp>
        <p:nvGrpSpPr>
          <p:cNvPr id="10" name="Grupo 9"/>
          <p:cNvGrpSpPr/>
          <p:nvPr/>
        </p:nvGrpSpPr>
        <p:grpSpPr>
          <a:xfrm>
            <a:off x="2169778" y="1332895"/>
            <a:ext cx="6986097" cy="5097939"/>
            <a:chOff x="590704" y="2024551"/>
            <a:chExt cx="7434507" cy="5425156"/>
          </a:xfrm>
        </p:grpSpPr>
        <p:sp>
          <p:nvSpPr>
            <p:cNvPr id="11" name="Rectángulo 10"/>
            <p:cNvSpPr/>
            <p:nvPr/>
          </p:nvSpPr>
          <p:spPr>
            <a:xfrm>
              <a:off x="590704" y="2024551"/>
              <a:ext cx="5058000" cy="491297"/>
            </a:xfrm>
            <a:prstGeom prst="rect">
              <a:avLst/>
            </a:prstGeom>
          </p:spPr>
          <p:txBody>
            <a:bodyPr wrap="square">
              <a:spAutoFit/>
            </a:bodyPr>
            <a:lstStyle/>
            <a:p>
              <a:pPr lvl="0" algn="just">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Proposal 6</a:t>
              </a:r>
            </a:p>
            <a:p>
              <a:pPr lvl="0" algn="just">
                <a:spcAft>
                  <a:spcPts val="0"/>
                </a:spcAft>
              </a:pPr>
              <a:r>
                <a:rPr lang="es-VE" sz="1200" dirty="0">
                  <a:latin typeface="Arial" panose="020B0604020202020204" pitchFamily="34" charset="0"/>
                  <a:ea typeface="Calibri" panose="020F0502020204030204" pitchFamily="34" charset="0"/>
                  <a:cs typeface="Arial" panose="020B0604020202020204" pitchFamily="34" charset="0"/>
                </a:rPr>
                <a:t>María Paola González Cohen. </a:t>
              </a:r>
              <a:r>
                <a:rPr lang="es-VE" sz="1200" dirty="0" smtClean="0">
                  <a:latin typeface="Arial" panose="020B0604020202020204" pitchFamily="34" charset="0"/>
                  <a:ea typeface="Calibri" panose="020F0502020204030204" pitchFamily="34" charset="0"/>
                  <a:cs typeface="Arial" panose="020B0604020202020204" pitchFamily="34" charset="0"/>
                </a:rPr>
                <a:t>November, </a:t>
              </a:r>
              <a:r>
                <a:rPr lang="es-VE" sz="1200" dirty="0" smtClean="0">
                  <a:latin typeface="Arial" panose="020B0604020202020204" pitchFamily="34" charset="0"/>
                  <a:ea typeface="Calibri" panose="020F0502020204030204" pitchFamily="34" charset="0"/>
                  <a:cs typeface="Arial" panose="020B0604020202020204" pitchFamily="34" charset="0"/>
                </a:rPr>
                <a:t>2016</a:t>
              </a:r>
              <a:r>
                <a:rPr lang="en-US" sz="1200" dirty="0" smtClean="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a typeface="Calibri" panose="020F0502020204030204" pitchFamily="34" charset="0"/>
                <a:cs typeface="Arial" panose="020B0604020202020204" pitchFamily="34" charset="0"/>
              </a:endParaRPr>
            </a:p>
          </p:txBody>
        </p:sp>
        <p:pic>
          <p:nvPicPr>
            <p:cNvPr id="12" name="Imagen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705" y="2596746"/>
              <a:ext cx="3640048" cy="4852961"/>
            </a:xfrm>
            <a:prstGeom prst="rect">
              <a:avLst/>
            </a:prstGeom>
          </p:spPr>
        </p:pic>
        <p:pic>
          <p:nvPicPr>
            <p:cNvPr id="13" name="Image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5162" y="2596745"/>
              <a:ext cx="3640049" cy="4852962"/>
            </a:xfrm>
            <a:prstGeom prst="rect">
              <a:avLst/>
            </a:prstGeom>
          </p:spPr>
        </p:pic>
      </p:grpSp>
    </p:spTree>
    <p:extLst>
      <p:ext uri="{BB962C8B-B14F-4D97-AF65-F5344CB8AC3E}">
        <p14:creationId xmlns:p14="http://schemas.microsoft.com/office/powerpoint/2010/main" val="37139758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Marielena\Downloads\Sin título-1.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1446789" y="403052"/>
            <a:ext cx="410921" cy="41092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0"/>
          <p:cNvGrpSpPr>
            <a:grpSpLocks/>
          </p:cNvGrpSpPr>
          <p:nvPr/>
        </p:nvGrpSpPr>
        <p:grpSpPr bwMode="auto">
          <a:xfrm>
            <a:off x="9066213" y="-7938"/>
            <a:ext cx="2909887" cy="2547938"/>
            <a:chOff x="9181324" y="272417"/>
            <a:chExt cx="2910596" cy="2548138"/>
          </a:xfrm>
        </p:grpSpPr>
        <p:pic>
          <p:nvPicPr>
            <p:cNvPr id="5" name="Imagen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81324" y="272417"/>
              <a:ext cx="2910596" cy="25481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CuadroTexto 2"/>
            <p:cNvSpPr txBox="1">
              <a:spLocks noChangeArrowheads="1"/>
            </p:cNvSpPr>
            <p:nvPr/>
          </p:nvSpPr>
          <p:spPr bwMode="auto">
            <a:xfrm>
              <a:off x="9897766" y="1798219"/>
              <a:ext cx="960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VE" altLang="es-VE" sz="800" b="1" dirty="0">
                  <a:solidFill>
                    <a:schemeClr val="bg1"/>
                  </a:solidFill>
                  <a:latin typeface="Arial" panose="020B0604020202020204" pitchFamily="34" charset="0"/>
                  <a:cs typeface="Arial" panose="020B0604020202020204" pitchFamily="34" charset="0"/>
                </a:rPr>
                <a:t>AUYANTEPUY</a:t>
              </a:r>
            </a:p>
          </p:txBody>
        </p:sp>
        <p:sp>
          <p:nvSpPr>
            <p:cNvPr id="7" name="Elipse 8"/>
            <p:cNvSpPr/>
            <p:nvPr/>
          </p:nvSpPr>
          <p:spPr bwMode="auto">
            <a:xfrm>
              <a:off x="9409980" y="951921"/>
              <a:ext cx="44461" cy="38103"/>
            </a:xfrm>
            <a:prstGeom prst="ellipse">
              <a:avLst/>
            </a:prstGeom>
            <a:solidFill>
              <a:srgbClr val="FF0000"/>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sz="1100" dirty="0"/>
            </a:p>
          </p:txBody>
        </p:sp>
        <p:sp>
          <p:nvSpPr>
            <p:cNvPr id="8" name="CuadroTexto 9"/>
            <p:cNvSpPr txBox="1">
              <a:spLocks noChangeArrowheads="1"/>
            </p:cNvSpPr>
            <p:nvPr/>
          </p:nvSpPr>
          <p:spPr bwMode="auto">
            <a:xfrm>
              <a:off x="9409585" y="889023"/>
              <a:ext cx="12075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VE" altLang="es-VE" sz="700" dirty="0">
                  <a:solidFill>
                    <a:schemeClr val="bg1"/>
                  </a:solidFill>
                  <a:latin typeface="Arial" panose="020B0604020202020204" pitchFamily="34" charset="0"/>
                  <a:cs typeface="Arial" panose="020B0604020202020204" pitchFamily="34" charset="0"/>
                </a:rPr>
                <a:t>Laguna de Canaima</a:t>
              </a:r>
            </a:p>
          </p:txBody>
        </p:sp>
        <p:sp>
          <p:nvSpPr>
            <p:cNvPr id="9" name="Elipse 10"/>
            <p:cNvSpPr/>
            <p:nvPr/>
          </p:nvSpPr>
          <p:spPr bwMode="auto">
            <a:xfrm>
              <a:off x="10616774" y="2390309"/>
              <a:ext cx="46048" cy="38103"/>
            </a:xfrm>
            <a:prstGeom prst="ellipse">
              <a:avLst/>
            </a:prstGeom>
            <a:solidFill>
              <a:srgbClr val="FF0000"/>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sz="1100" dirty="0"/>
            </a:p>
          </p:txBody>
        </p:sp>
        <p:sp>
          <p:nvSpPr>
            <p:cNvPr id="10" name="CuadroTexto 11"/>
            <p:cNvSpPr txBox="1">
              <a:spLocks noChangeArrowheads="1"/>
            </p:cNvSpPr>
            <p:nvPr/>
          </p:nvSpPr>
          <p:spPr bwMode="auto">
            <a:xfrm>
              <a:off x="10051369" y="2321064"/>
              <a:ext cx="6202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s-VE" altLang="es-VE" sz="700" dirty="0">
                  <a:solidFill>
                    <a:schemeClr val="bg1"/>
                  </a:solidFill>
                  <a:latin typeface="Arial" panose="020B0604020202020204" pitchFamily="34" charset="0"/>
                  <a:cs typeface="Arial" panose="020B0604020202020204" pitchFamily="34" charset="0"/>
                </a:rPr>
                <a:t>Uruyén</a:t>
              </a:r>
            </a:p>
          </p:txBody>
        </p:sp>
        <p:sp>
          <p:nvSpPr>
            <p:cNvPr id="11" name="Elipse 12"/>
            <p:cNvSpPr/>
            <p:nvPr/>
          </p:nvSpPr>
          <p:spPr bwMode="auto">
            <a:xfrm>
              <a:off x="10759683" y="2290288"/>
              <a:ext cx="44461" cy="38103"/>
            </a:xfrm>
            <a:prstGeom prst="ellipse">
              <a:avLst/>
            </a:prstGeom>
            <a:solidFill>
              <a:srgbClr val="FF0000"/>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sz="1100" dirty="0"/>
            </a:p>
          </p:txBody>
        </p:sp>
        <p:sp>
          <p:nvSpPr>
            <p:cNvPr id="12" name="CuadroTexto 13"/>
            <p:cNvSpPr txBox="1">
              <a:spLocks noChangeArrowheads="1"/>
            </p:cNvSpPr>
            <p:nvPr/>
          </p:nvSpPr>
          <p:spPr bwMode="auto">
            <a:xfrm>
              <a:off x="10246021" y="2193965"/>
              <a:ext cx="5609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s-VE" altLang="es-VE" sz="700" dirty="0">
                  <a:solidFill>
                    <a:schemeClr val="bg1"/>
                  </a:solidFill>
                  <a:latin typeface="Arial" panose="020B0604020202020204" pitchFamily="34" charset="0"/>
                  <a:cs typeface="Arial" panose="020B0604020202020204" pitchFamily="34" charset="0"/>
                </a:rPr>
                <a:t>Kavak</a:t>
              </a:r>
            </a:p>
          </p:txBody>
        </p:sp>
        <p:sp>
          <p:nvSpPr>
            <p:cNvPr id="13" name="Elipse 14"/>
            <p:cNvSpPr/>
            <p:nvPr/>
          </p:nvSpPr>
          <p:spPr bwMode="auto">
            <a:xfrm>
              <a:off x="10958169" y="2290288"/>
              <a:ext cx="44461" cy="38103"/>
            </a:xfrm>
            <a:prstGeom prst="ellipse">
              <a:avLst/>
            </a:prstGeom>
            <a:solidFill>
              <a:srgbClr val="FF0000"/>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sz="1100" dirty="0"/>
            </a:p>
          </p:txBody>
        </p:sp>
        <p:sp>
          <p:nvSpPr>
            <p:cNvPr id="14" name="CuadroTexto 15"/>
            <p:cNvSpPr txBox="1">
              <a:spLocks noChangeArrowheads="1"/>
            </p:cNvSpPr>
            <p:nvPr/>
          </p:nvSpPr>
          <p:spPr bwMode="auto">
            <a:xfrm>
              <a:off x="10955484" y="2210652"/>
              <a:ext cx="7807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VE" altLang="es-VE" sz="700" dirty="0">
                  <a:solidFill>
                    <a:schemeClr val="bg1"/>
                  </a:solidFill>
                  <a:latin typeface="Arial" panose="020B0604020202020204" pitchFamily="34" charset="0"/>
                  <a:cs typeface="Arial" panose="020B0604020202020204" pitchFamily="34" charset="0"/>
                </a:rPr>
                <a:t>Kamarata</a:t>
              </a:r>
            </a:p>
          </p:txBody>
        </p:sp>
        <p:sp>
          <p:nvSpPr>
            <p:cNvPr id="15" name="Elipse 17"/>
            <p:cNvSpPr/>
            <p:nvPr/>
          </p:nvSpPr>
          <p:spPr bwMode="auto">
            <a:xfrm>
              <a:off x="10345245" y="1625074"/>
              <a:ext cx="33346" cy="26989"/>
            </a:xfrm>
            <a:prstGeom prst="ellipse">
              <a:avLst/>
            </a:prstGeom>
            <a:solidFill>
              <a:srgbClr val="92D050"/>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sz="1100" dirty="0"/>
            </a:p>
          </p:txBody>
        </p:sp>
        <p:sp>
          <p:nvSpPr>
            <p:cNvPr id="16" name="CuadroTexto 18"/>
            <p:cNvSpPr txBox="1">
              <a:spLocks noChangeArrowheads="1"/>
            </p:cNvSpPr>
            <p:nvPr/>
          </p:nvSpPr>
          <p:spPr bwMode="auto">
            <a:xfrm>
              <a:off x="10332301" y="1530073"/>
              <a:ext cx="8098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VE" altLang="es-VE" sz="700" dirty="0">
                  <a:solidFill>
                    <a:schemeClr val="bg1"/>
                  </a:solidFill>
                  <a:latin typeface="Arial" panose="020B0604020202020204" pitchFamily="34" charset="0"/>
                  <a:cs typeface="Arial" panose="020B0604020202020204" pitchFamily="34" charset="0"/>
                </a:rPr>
                <a:t>Salto Ángel</a:t>
              </a:r>
            </a:p>
          </p:txBody>
        </p:sp>
      </p:grpSp>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07800" y="17463"/>
            <a:ext cx="334963"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606213" y="0"/>
            <a:ext cx="352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5"/>
          <p:cNvSpPr/>
          <p:nvPr/>
        </p:nvSpPr>
        <p:spPr>
          <a:xfrm>
            <a:off x="10780718" y="1718896"/>
            <a:ext cx="641462" cy="63624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dirty="0"/>
          </a:p>
        </p:txBody>
      </p:sp>
      <p:sp>
        <p:nvSpPr>
          <p:cNvPr id="21" name="Elipse 4"/>
          <p:cNvSpPr/>
          <p:nvPr/>
        </p:nvSpPr>
        <p:spPr>
          <a:xfrm>
            <a:off x="3684588" y="1995488"/>
            <a:ext cx="1800225" cy="1800225"/>
          </a:xfrm>
          <a:prstGeom prst="ellipse">
            <a:avLst/>
          </a:prstGeom>
          <a:solidFill>
            <a:schemeClr val="tx1">
              <a:alpha val="49000"/>
            </a:schemeClr>
          </a:solidFill>
          <a:ln w="4445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dirty="0"/>
          </a:p>
        </p:txBody>
      </p:sp>
      <p:sp>
        <p:nvSpPr>
          <p:cNvPr id="22" name="Elipse 5"/>
          <p:cNvSpPr/>
          <p:nvPr/>
        </p:nvSpPr>
        <p:spPr>
          <a:xfrm>
            <a:off x="6586538" y="3268663"/>
            <a:ext cx="1358900" cy="1358900"/>
          </a:xfrm>
          <a:prstGeom prst="ellipse">
            <a:avLst/>
          </a:prstGeom>
          <a:solidFill>
            <a:schemeClr val="tx1">
              <a:alpha val="49000"/>
            </a:schemeClr>
          </a:solidFill>
          <a:ln w="4445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dirty="0"/>
          </a:p>
        </p:txBody>
      </p:sp>
      <p:sp>
        <p:nvSpPr>
          <p:cNvPr id="23" name="Elipse 6"/>
          <p:cNvSpPr/>
          <p:nvPr/>
        </p:nvSpPr>
        <p:spPr>
          <a:xfrm>
            <a:off x="8199438" y="3990975"/>
            <a:ext cx="1196975" cy="1196975"/>
          </a:xfrm>
          <a:prstGeom prst="ellipse">
            <a:avLst/>
          </a:prstGeom>
          <a:solidFill>
            <a:schemeClr val="tx1">
              <a:alpha val="49000"/>
            </a:schemeClr>
          </a:solidFill>
          <a:ln w="4445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dirty="0"/>
          </a:p>
        </p:txBody>
      </p:sp>
      <p:sp>
        <p:nvSpPr>
          <p:cNvPr id="24" name="CuadroTexto 18"/>
          <p:cNvSpPr txBox="1"/>
          <p:nvPr/>
        </p:nvSpPr>
        <p:spPr>
          <a:xfrm>
            <a:off x="3778250" y="2681287"/>
            <a:ext cx="1612900" cy="400110"/>
          </a:xfrm>
          <a:prstGeom prst="rect">
            <a:avLst/>
          </a:prstGeom>
          <a:noFill/>
          <a:effectLst>
            <a:outerShdw blurRad="50800" dist="12700" dir="5400000" algn="tl" rotWithShape="0">
              <a:prstClr val="black"/>
            </a:outerShdw>
          </a:effectLst>
        </p:spPr>
        <p:txBody>
          <a:bodyPr>
            <a:spAutoFit/>
          </a:bodyPr>
          <a:lstStyle/>
          <a:p>
            <a:pPr algn="ctr">
              <a:defRPr/>
            </a:pPr>
            <a:r>
              <a:rPr lang="es-VE" sz="1000" dirty="0">
                <a:solidFill>
                  <a:schemeClr val="bg1"/>
                </a:solidFill>
                <a:latin typeface="Arial" panose="020B0604020202020204" pitchFamily="34" charset="0"/>
                <a:cs typeface="Arial" panose="020B0604020202020204" pitchFamily="34" charset="0"/>
              </a:rPr>
              <a:t>Missionary </a:t>
            </a:r>
            <a:r>
              <a:rPr lang="es-VE" sz="1000" dirty="0" smtClean="0">
                <a:solidFill>
                  <a:schemeClr val="bg1"/>
                </a:solidFill>
                <a:latin typeface="Arial" panose="020B0604020202020204" pitchFamily="34" charset="0"/>
                <a:cs typeface="Arial" panose="020B0604020202020204" pitchFamily="34" charset="0"/>
              </a:rPr>
              <a:t>Centre </a:t>
            </a:r>
            <a:r>
              <a:rPr lang="es-VE" sz="1000" dirty="0">
                <a:solidFill>
                  <a:schemeClr val="bg1"/>
                </a:solidFill>
                <a:latin typeface="Arial" panose="020B0604020202020204" pitchFamily="34" charset="0"/>
                <a:cs typeface="Arial" panose="020B0604020202020204" pitchFamily="34" charset="0"/>
              </a:rPr>
              <a:t>of </a:t>
            </a:r>
            <a:r>
              <a:rPr lang="es-VE" sz="1000" dirty="0" smtClean="0">
                <a:solidFill>
                  <a:schemeClr val="bg1"/>
                </a:solidFill>
                <a:latin typeface="Arial" panose="020B0604020202020204" pitchFamily="34" charset="0"/>
                <a:cs typeface="Arial" panose="020B0604020202020204" pitchFamily="34" charset="0"/>
              </a:rPr>
              <a:t>Kamarata</a:t>
            </a:r>
            <a:endParaRPr lang="es-VE" sz="1000" dirty="0">
              <a:solidFill>
                <a:schemeClr val="bg1"/>
              </a:solidFill>
              <a:latin typeface="Arial" panose="020B0604020202020204" pitchFamily="34" charset="0"/>
              <a:cs typeface="Arial" panose="020B0604020202020204" pitchFamily="34" charset="0"/>
            </a:endParaRPr>
          </a:p>
        </p:txBody>
      </p:sp>
      <p:sp>
        <p:nvSpPr>
          <p:cNvPr id="25" name="CuadroTexto 19"/>
          <p:cNvSpPr txBox="1"/>
          <p:nvPr/>
        </p:nvSpPr>
        <p:spPr>
          <a:xfrm>
            <a:off x="6630988" y="3834200"/>
            <a:ext cx="1270000" cy="246221"/>
          </a:xfrm>
          <a:prstGeom prst="rect">
            <a:avLst/>
          </a:prstGeom>
          <a:noFill/>
          <a:effectLst>
            <a:outerShdw blurRad="50800" dist="12700" dir="5400000" algn="tl" rotWithShape="0">
              <a:prstClr val="black"/>
            </a:outerShdw>
          </a:effectLst>
        </p:spPr>
        <p:txBody>
          <a:bodyPr>
            <a:spAutoFit/>
          </a:bodyPr>
          <a:lstStyle/>
          <a:p>
            <a:pPr algn="ctr" eaLnBrk="1" fontAlgn="auto" hangingPunct="1">
              <a:spcBef>
                <a:spcPts val="0"/>
              </a:spcBef>
              <a:spcAft>
                <a:spcPts val="0"/>
              </a:spcAft>
              <a:defRPr/>
            </a:pPr>
            <a:r>
              <a:rPr lang="es-VE" sz="1000" dirty="0" smtClean="0">
                <a:solidFill>
                  <a:schemeClr val="bg1"/>
                </a:solidFill>
                <a:latin typeface="Arial" panose="020B0604020202020204" pitchFamily="34" charset="0"/>
                <a:cs typeface="Arial" panose="020B0604020202020204" pitchFamily="34" charset="0"/>
              </a:rPr>
              <a:t>Cultural Centre</a:t>
            </a:r>
            <a:endParaRPr lang="es-VE" sz="1000" dirty="0">
              <a:solidFill>
                <a:schemeClr val="bg1"/>
              </a:solidFill>
              <a:latin typeface="Arial" panose="020B0604020202020204" pitchFamily="34" charset="0"/>
              <a:cs typeface="Arial" panose="020B0604020202020204" pitchFamily="34" charset="0"/>
            </a:endParaRPr>
          </a:p>
        </p:txBody>
      </p:sp>
      <p:sp>
        <p:nvSpPr>
          <p:cNvPr id="26" name="CuadroTexto 20"/>
          <p:cNvSpPr txBox="1">
            <a:spLocks noChangeArrowheads="1"/>
          </p:cNvSpPr>
          <p:nvPr/>
        </p:nvSpPr>
        <p:spPr bwMode="auto">
          <a:xfrm>
            <a:off x="8201025" y="4405591"/>
            <a:ext cx="1195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VE" altLang="es-VE" sz="1000" dirty="0" smtClean="0">
                <a:solidFill>
                  <a:schemeClr val="bg1"/>
                </a:solidFill>
                <a:latin typeface="Arial" panose="020B0604020202020204" pitchFamily="34" charset="0"/>
                <a:cs typeface="Arial" panose="020B0604020202020204" pitchFamily="34" charset="0"/>
              </a:rPr>
              <a:t>Agroproductive Centre</a:t>
            </a:r>
            <a:endParaRPr lang="es-VE" altLang="es-VE" sz="1000" dirty="0">
              <a:solidFill>
                <a:schemeClr val="bg1"/>
              </a:solidFill>
              <a:latin typeface="Arial" panose="020B0604020202020204" pitchFamily="34" charset="0"/>
              <a:cs typeface="Arial" panose="020B0604020202020204" pitchFamily="34" charset="0"/>
            </a:endParaRPr>
          </a:p>
        </p:txBody>
      </p:sp>
      <p:sp>
        <p:nvSpPr>
          <p:cNvPr id="27" name="Oval 15"/>
          <p:cNvSpPr/>
          <p:nvPr/>
        </p:nvSpPr>
        <p:spPr>
          <a:xfrm>
            <a:off x="6494463" y="3182100"/>
            <a:ext cx="1549400" cy="153679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VE"/>
          </a:p>
        </p:txBody>
      </p:sp>
      <p:sp>
        <p:nvSpPr>
          <p:cNvPr id="28" name="TextBox 11"/>
          <p:cNvSpPr txBox="1"/>
          <p:nvPr/>
        </p:nvSpPr>
        <p:spPr>
          <a:xfrm>
            <a:off x="0" y="417513"/>
            <a:ext cx="3420094"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1. CULTURAL </a:t>
            </a:r>
            <a:r>
              <a:rPr lang="es-ES" sz="2400" b="1" dirty="0">
                <a:solidFill>
                  <a:schemeClr val="bg1"/>
                </a:solidFill>
                <a:effectLst>
                  <a:outerShdw blurRad="38100" dist="38100" dir="2700000" algn="tl">
                    <a:srgbClr val="000000">
                      <a:alpha val="43137"/>
                    </a:srgbClr>
                  </a:outerShdw>
                </a:effectLst>
                <a:cs typeface="GreekS" panose="00000400000000000000" pitchFamily="2" charset="0"/>
              </a:rPr>
              <a:t>CENTRE</a:t>
            </a:r>
          </a:p>
        </p:txBody>
      </p:sp>
    </p:spTree>
    <p:extLst>
      <p:ext uri="{BB962C8B-B14F-4D97-AF65-F5344CB8AC3E}">
        <p14:creationId xmlns:p14="http://schemas.microsoft.com/office/powerpoint/2010/main" val="6605339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5989" y="4620445"/>
            <a:ext cx="4002097" cy="11607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732148" y="1281377"/>
            <a:ext cx="10727703" cy="769441"/>
          </a:xfrm>
          <a:prstGeom prst="rect">
            <a:avLst/>
          </a:prstGeom>
          <a:noFill/>
        </p:spPr>
        <p:txBody>
          <a:bodyPr wrap="square" rtlCol="0">
            <a:spAutoFit/>
          </a:bodyPr>
          <a:lstStyle/>
          <a:p>
            <a:pPr algn="just"/>
            <a:r>
              <a:rPr lang="en-US" sz="2200" b="1" dirty="0">
                <a:latin typeface="+mj-lt"/>
                <a:ea typeface="Calibri" panose="020F0502020204030204" pitchFamily="34" charset="0"/>
                <a:cs typeface="Arial" panose="020B0604020202020204" pitchFamily="34" charset="0"/>
              </a:rPr>
              <a:t>Cultural </a:t>
            </a:r>
            <a:r>
              <a:rPr lang="en-US" sz="2200" b="1" dirty="0" smtClean="0">
                <a:latin typeface="+mj-lt"/>
                <a:ea typeface="Calibri" panose="020F0502020204030204" pitchFamily="34" charset="0"/>
                <a:cs typeface="Arial" panose="020B0604020202020204" pitchFamily="34" charset="0"/>
              </a:rPr>
              <a:t>Centre </a:t>
            </a:r>
            <a:r>
              <a:rPr lang="en-US" sz="2200" b="1" dirty="0">
                <a:latin typeface="+mj-lt"/>
                <a:ea typeface="Calibri" panose="020F0502020204030204" pitchFamily="34" charset="0"/>
                <a:cs typeface="Arial" panose="020B0604020202020204" pitchFamily="34" charset="0"/>
              </a:rPr>
              <a:t>of Kamarata: Autonomous and autochthonous expressions, related to the natural, daily and artistic world of the </a:t>
            </a:r>
            <a:r>
              <a:rPr lang="en-US" sz="2200" b="1" dirty="0" smtClean="0">
                <a:latin typeface="+mj-lt"/>
                <a:ea typeface="Calibri" panose="020F0502020204030204" pitchFamily="34" charset="0"/>
                <a:cs typeface="Arial" panose="020B0604020202020204" pitchFamily="34" charset="0"/>
              </a:rPr>
              <a:t>Pem</a:t>
            </a:r>
            <a:r>
              <a:rPr lang="en-US" sz="2200" b="1" dirty="0" smtClean="0">
                <a:latin typeface="+mj-lt"/>
                <a:ea typeface="Calibri" panose="020F0502020204030204" pitchFamily="34" charset="0"/>
                <a:cs typeface="Arial" panose="020B0604020202020204" pitchFamily="34" charset="0"/>
              </a:rPr>
              <a:t>ó</a:t>
            </a:r>
            <a:r>
              <a:rPr lang="en-US" sz="2200" b="1" dirty="0" smtClean="0">
                <a:latin typeface="+mj-lt"/>
                <a:ea typeface="Calibri" panose="020F0502020204030204" pitchFamily="34" charset="0"/>
                <a:cs typeface="Arial" panose="020B0604020202020204" pitchFamily="34" charset="0"/>
              </a:rPr>
              <a:t>n </a:t>
            </a:r>
            <a:r>
              <a:rPr lang="en-US" sz="2200" b="1" dirty="0" smtClean="0">
                <a:latin typeface="+mj-lt"/>
                <a:ea typeface="Calibri" panose="020F0502020204030204" pitchFamily="34" charset="0"/>
                <a:cs typeface="Arial" panose="020B0604020202020204" pitchFamily="34" charset="0"/>
              </a:rPr>
              <a:t>Kamarakoto </a:t>
            </a:r>
            <a:r>
              <a:rPr lang="en-US" sz="2200" b="1" dirty="0">
                <a:latin typeface="+mj-lt"/>
                <a:ea typeface="Calibri" panose="020F0502020204030204" pitchFamily="34" charset="0"/>
                <a:cs typeface="Arial" panose="020B0604020202020204" pitchFamily="34" charset="0"/>
              </a:rPr>
              <a:t>ethnic group</a:t>
            </a:r>
            <a:endParaRPr lang="es-VE" sz="2200" b="1" dirty="0" smtClean="0">
              <a:latin typeface="+mj-lt"/>
              <a:cs typeface="Arial" panose="020B0604020202020204" pitchFamily="34" charset="0"/>
            </a:endParaRPr>
          </a:p>
        </p:txBody>
      </p:sp>
      <p:sp>
        <p:nvSpPr>
          <p:cNvPr id="7" name="Rectángulo 6"/>
          <p:cNvSpPr/>
          <p:nvPr/>
        </p:nvSpPr>
        <p:spPr>
          <a:xfrm>
            <a:off x="732147" y="2240823"/>
            <a:ext cx="10727703" cy="1754326"/>
          </a:xfrm>
          <a:prstGeom prst="rect">
            <a:avLst/>
          </a:prstGeom>
        </p:spPr>
        <p:txBody>
          <a:bodyPr wrap="square">
            <a:spAutoFit/>
          </a:bodyPr>
          <a:lstStyle/>
          <a:p>
            <a:pPr algn="just"/>
            <a:r>
              <a:rPr lang="en-US" dirty="0">
                <a:ea typeface="Calibri" panose="020F0502020204030204" pitchFamily="34" charset="0"/>
                <a:cs typeface="Arial" panose="020B0604020202020204" pitchFamily="34" charset="0"/>
              </a:rPr>
              <a:t>Currently this project is led by the Captain of Sector II Kamarata - Kanaimö, the Communal Council of Kamarata, Fundación Etnika and Universidad del Zulia.</a:t>
            </a:r>
          </a:p>
          <a:p>
            <a:pPr algn="just"/>
            <a:endParaRPr lang="en-US" dirty="0">
              <a:ea typeface="Calibri" panose="020F0502020204030204" pitchFamily="34" charset="0"/>
              <a:cs typeface="Arial" panose="020B0604020202020204" pitchFamily="34" charset="0"/>
            </a:endParaRPr>
          </a:p>
          <a:p>
            <a:pPr algn="just"/>
            <a:r>
              <a:rPr lang="en-US" dirty="0">
                <a:ea typeface="Calibri" panose="020F0502020204030204" pitchFamily="34" charset="0"/>
                <a:cs typeface="Arial" panose="020B0604020202020204" pitchFamily="34" charset="0"/>
              </a:rPr>
              <a:t>At the end of 2016, the Small Grants Program (PPD) of the Global Environment Facility (GEF) of the United Nations Development Program in Venezuela (UNDP - Venezuela) approved a grant for this project, to cover two fundamental phases: one of training and one of physical intervention.</a:t>
            </a:r>
            <a:endParaRPr lang="es-VE" dirty="0">
              <a:ea typeface="Calibri" panose="020F0502020204030204" pitchFamily="34" charset="0"/>
              <a:cs typeface="Arial" panose="020B0604020202020204" pitchFamily="34" charset="0"/>
            </a:endParaRPr>
          </a:p>
        </p:txBody>
      </p:sp>
      <p:sp>
        <p:nvSpPr>
          <p:cNvPr id="11" name="TextBox 11"/>
          <p:cNvSpPr txBox="1"/>
          <p:nvPr/>
        </p:nvSpPr>
        <p:spPr>
          <a:xfrm>
            <a:off x="0" y="417513"/>
            <a:ext cx="3420094"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1. CULTURAL </a:t>
            </a:r>
            <a:r>
              <a:rPr lang="es-ES" sz="2400" b="1" dirty="0">
                <a:solidFill>
                  <a:schemeClr val="bg1"/>
                </a:solidFill>
                <a:effectLst>
                  <a:outerShdw blurRad="38100" dist="38100" dir="2700000" algn="tl">
                    <a:srgbClr val="000000">
                      <a:alpha val="43137"/>
                    </a:srgbClr>
                  </a:outerShdw>
                </a:effectLst>
                <a:cs typeface="GreekS" panose="00000400000000000000" pitchFamily="2" charset="0"/>
              </a:rPr>
              <a:t>CENTRE</a:t>
            </a:r>
          </a:p>
        </p:txBody>
      </p:sp>
      <p:sp>
        <p:nvSpPr>
          <p:cNvPr id="3" name="Rectángulo 2"/>
          <p:cNvSpPr/>
          <p:nvPr/>
        </p:nvSpPr>
        <p:spPr>
          <a:xfrm>
            <a:off x="4995554" y="4501695"/>
            <a:ext cx="6464296" cy="1477328"/>
          </a:xfrm>
          <a:prstGeom prst="rect">
            <a:avLst/>
          </a:prstGeom>
        </p:spPr>
        <p:txBody>
          <a:bodyPr wrap="square">
            <a:spAutoFit/>
          </a:bodyPr>
          <a:lstStyle/>
          <a:p>
            <a:pPr algn="just">
              <a:spcAft>
                <a:spcPts val="0"/>
              </a:spcAft>
            </a:pPr>
            <a:r>
              <a:rPr lang="en-US" dirty="0">
                <a:ea typeface="Calibri" panose="020F0502020204030204" pitchFamily="34" charset="0"/>
                <a:cs typeface="Arial" panose="020B0604020202020204" pitchFamily="34" charset="0"/>
              </a:rPr>
              <a:t>The objective is to </a:t>
            </a:r>
            <a:r>
              <a:rPr lang="en-US" dirty="0" smtClean="0">
                <a:ea typeface="Calibri" panose="020F0502020204030204" pitchFamily="34" charset="0"/>
                <a:cs typeface="Arial" panose="020B0604020202020204" pitchFamily="34" charset="0"/>
              </a:rPr>
              <a:t>repair</a:t>
            </a:r>
            <a:r>
              <a:rPr lang="en-US" dirty="0" smtClean="0">
                <a:ea typeface="Calibri" panose="020F0502020204030204" pitchFamily="34" charset="0"/>
                <a:cs typeface="Arial" panose="020B0604020202020204" pitchFamily="34" charset="0"/>
              </a:rPr>
              <a:t> and utilize some buildings </a:t>
            </a:r>
            <a:r>
              <a:rPr lang="en-US" dirty="0">
                <a:ea typeface="Calibri" panose="020F0502020204030204" pitchFamily="34" charset="0"/>
                <a:cs typeface="Arial" panose="020B0604020202020204" pitchFamily="34" charset="0"/>
              </a:rPr>
              <a:t>that </a:t>
            </a:r>
            <a:r>
              <a:rPr lang="en-US" dirty="0" smtClean="0">
                <a:ea typeface="Calibri" panose="020F0502020204030204" pitchFamily="34" charset="0"/>
                <a:cs typeface="Arial" panose="020B0604020202020204" pitchFamily="34" charset="0"/>
              </a:rPr>
              <a:t>are not being used </a:t>
            </a:r>
            <a:r>
              <a:rPr lang="en-US" dirty="0">
                <a:ea typeface="Calibri" panose="020F0502020204030204" pitchFamily="34" charset="0"/>
                <a:cs typeface="Arial" panose="020B0604020202020204" pitchFamily="34" charset="0"/>
              </a:rPr>
              <a:t>in the </a:t>
            </a:r>
            <a:r>
              <a:rPr lang="en-US" dirty="0" smtClean="0">
                <a:ea typeface="Calibri" panose="020F0502020204030204" pitchFamily="34" charset="0"/>
                <a:cs typeface="Arial" panose="020B0604020202020204" pitchFamily="34" charset="0"/>
              </a:rPr>
              <a:t>community, they are a part </a:t>
            </a:r>
            <a:r>
              <a:rPr lang="en-US" dirty="0">
                <a:ea typeface="Calibri" panose="020F0502020204030204" pitchFamily="34" charset="0"/>
                <a:cs typeface="Arial" panose="020B0604020202020204" pitchFamily="34" charset="0"/>
              </a:rPr>
              <a:t>of the Missionary </a:t>
            </a:r>
            <a:r>
              <a:rPr lang="en-US" dirty="0" smtClean="0">
                <a:ea typeface="Calibri" panose="020F0502020204030204" pitchFamily="34" charset="0"/>
                <a:cs typeface="Arial" panose="020B0604020202020204" pitchFamily="34" charset="0"/>
              </a:rPr>
              <a:t>Centre </a:t>
            </a:r>
            <a:r>
              <a:rPr lang="en-US" dirty="0">
                <a:ea typeface="Calibri" panose="020F0502020204030204" pitchFamily="34" charset="0"/>
                <a:cs typeface="Arial" panose="020B0604020202020204" pitchFamily="34" charset="0"/>
              </a:rPr>
              <a:t>of </a:t>
            </a:r>
            <a:r>
              <a:rPr lang="en-US" dirty="0" err="1">
                <a:ea typeface="Calibri" panose="020F0502020204030204" pitchFamily="34" charset="0"/>
                <a:cs typeface="Arial" panose="020B0604020202020204" pitchFamily="34" charset="0"/>
              </a:rPr>
              <a:t>Nuestra</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Señora</a:t>
            </a:r>
            <a:r>
              <a:rPr lang="en-US" dirty="0">
                <a:ea typeface="Calibri" panose="020F0502020204030204" pitchFamily="34" charset="0"/>
                <a:cs typeface="Arial" panose="020B0604020202020204" pitchFamily="34" charset="0"/>
              </a:rPr>
              <a:t> de </a:t>
            </a:r>
            <a:r>
              <a:rPr lang="en-US" dirty="0" err="1">
                <a:ea typeface="Calibri" panose="020F0502020204030204" pitchFamily="34" charset="0"/>
                <a:cs typeface="Arial" panose="020B0604020202020204" pitchFamily="34" charset="0"/>
              </a:rPr>
              <a:t>Coromoto</a:t>
            </a:r>
            <a:r>
              <a:rPr lang="en-US" dirty="0">
                <a:ea typeface="Calibri" panose="020F0502020204030204" pitchFamily="34" charset="0"/>
                <a:cs typeface="Arial" panose="020B0604020202020204" pitchFamily="34" charset="0"/>
              </a:rPr>
              <a:t> in </a:t>
            </a:r>
            <a:r>
              <a:rPr lang="en-US" dirty="0" smtClean="0">
                <a:ea typeface="Calibri" panose="020F0502020204030204" pitchFamily="34" charset="0"/>
                <a:cs typeface="Arial" panose="020B0604020202020204" pitchFamily="34" charset="0"/>
              </a:rPr>
              <a:t>Kamarata. In turn creating the </a:t>
            </a:r>
            <a:r>
              <a:rPr lang="en-US" dirty="0">
                <a:ea typeface="Calibri" panose="020F0502020204030204" pitchFamily="34" charset="0"/>
                <a:cs typeface="Arial" panose="020B0604020202020204" pitchFamily="34" charset="0"/>
              </a:rPr>
              <a:t>first Cultural Centre </a:t>
            </a:r>
            <a:r>
              <a:rPr lang="en-US" dirty="0" smtClean="0">
                <a:ea typeface="Calibri" panose="020F0502020204030204" pitchFamily="34" charset="0"/>
                <a:cs typeface="Arial" panose="020B0604020202020204" pitchFamily="34" charset="0"/>
              </a:rPr>
              <a:t>for</a:t>
            </a:r>
            <a:r>
              <a:rPr lang="en-US" dirty="0" smtClean="0">
                <a:ea typeface="Calibri" panose="020F0502020204030204" pitchFamily="34" charset="0"/>
                <a:cs typeface="Arial" panose="020B0604020202020204" pitchFamily="34" charset="0"/>
              </a:rPr>
              <a:t> </a:t>
            </a:r>
            <a:r>
              <a:rPr lang="en-US" dirty="0">
                <a:ea typeface="Calibri" panose="020F0502020204030204" pitchFamily="34" charset="0"/>
                <a:cs typeface="Arial" panose="020B0604020202020204" pitchFamily="34" charset="0"/>
              </a:rPr>
              <a:t>the indigenous communities that </a:t>
            </a:r>
            <a:r>
              <a:rPr lang="en-US" dirty="0" smtClean="0">
                <a:ea typeface="Calibri" panose="020F0502020204030204" pitchFamily="34" charset="0"/>
                <a:cs typeface="Arial" panose="020B0604020202020204" pitchFamily="34" charset="0"/>
              </a:rPr>
              <a:t>inhabit </a:t>
            </a:r>
            <a:r>
              <a:rPr lang="en-US" dirty="0">
                <a:ea typeface="Calibri" panose="020F0502020204030204" pitchFamily="34" charset="0"/>
                <a:cs typeface="Arial" panose="020B0604020202020204" pitchFamily="34" charset="0"/>
              </a:rPr>
              <a:t>Kamarata </a:t>
            </a:r>
            <a:r>
              <a:rPr lang="en-US" dirty="0" smtClean="0">
                <a:ea typeface="Calibri" panose="020F0502020204030204" pitchFamily="34" charset="0"/>
                <a:cs typeface="Arial" panose="020B0604020202020204" pitchFamily="34" charset="0"/>
              </a:rPr>
              <a:t>Valley, Canaima National Park, Venezuela.</a:t>
            </a:r>
            <a:endParaRPr lang="es-VE" dirty="0">
              <a:ea typeface="Calibri" panose="020F0502020204030204" pitchFamily="34" charset="0"/>
              <a:cs typeface="Arial" panose="020B0604020202020204" pitchFamily="34" charset="0"/>
            </a:endParaRPr>
          </a:p>
        </p:txBody>
      </p:sp>
      <p:sp>
        <p:nvSpPr>
          <p:cNvPr id="8" name="CuadroTexto 7"/>
          <p:cNvSpPr txBox="1"/>
          <p:nvPr/>
        </p:nvSpPr>
        <p:spPr>
          <a:xfrm>
            <a:off x="3420094" y="428803"/>
            <a:ext cx="7413901" cy="430887"/>
          </a:xfrm>
          <a:prstGeom prst="rect">
            <a:avLst/>
          </a:prstGeom>
          <a:noFill/>
        </p:spPr>
        <p:txBody>
          <a:bodyPr wrap="square" rtlCol="0">
            <a:spAutoFit/>
          </a:bodyPr>
          <a:lstStyle/>
          <a:p>
            <a:pPr algn="just"/>
            <a:r>
              <a:rPr lang="en-US" sz="2200" b="1" dirty="0" smtClean="0">
                <a:latin typeface="+mj-lt"/>
                <a:cs typeface="Arial" panose="020B0604020202020204" pitchFamily="34" charset="0"/>
              </a:rPr>
              <a:t>Grant</a:t>
            </a:r>
            <a:endParaRPr lang="en-US" sz="2200" b="1" dirty="0">
              <a:latin typeface="+mj-lt"/>
              <a:cs typeface="Arial" panose="020B0604020202020204" pitchFamily="34" charset="0"/>
            </a:endParaRPr>
          </a:p>
        </p:txBody>
      </p:sp>
    </p:spTree>
    <p:extLst>
      <p:ext uri="{BB962C8B-B14F-4D97-AF65-F5344CB8AC3E}">
        <p14:creationId xmlns:p14="http://schemas.microsoft.com/office/powerpoint/2010/main" val="19154400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0" y="417513"/>
            <a:ext cx="3420094"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1. CULTURAL </a:t>
            </a:r>
            <a:r>
              <a:rPr lang="es-ES" sz="2400" b="1" dirty="0">
                <a:solidFill>
                  <a:schemeClr val="bg1"/>
                </a:solidFill>
                <a:effectLst>
                  <a:outerShdw blurRad="38100" dist="38100" dir="2700000" algn="tl">
                    <a:srgbClr val="000000">
                      <a:alpha val="43137"/>
                    </a:srgbClr>
                  </a:outerShdw>
                </a:effectLst>
                <a:cs typeface="GreekS" panose="00000400000000000000" pitchFamily="2" charset="0"/>
              </a:rPr>
              <a:t>CENTRE</a:t>
            </a:r>
          </a:p>
        </p:txBody>
      </p:sp>
      <p:sp>
        <p:nvSpPr>
          <p:cNvPr id="6" name="Rectángulo 5"/>
          <p:cNvSpPr/>
          <p:nvPr/>
        </p:nvSpPr>
        <p:spPr>
          <a:xfrm>
            <a:off x="732147" y="1289639"/>
            <a:ext cx="10727703" cy="2462213"/>
          </a:xfrm>
          <a:prstGeom prst="rect">
            <a:avLst/>
          </a:prstGeom>
        </p:spPr>
        <p:txBody>
          <a:bodyPr wrap="square">
            <a:spAutoFit/>
          </a:bodyPr>
          <a:lstStyle/>
          <a:p>
            <a:pPr algn="just">
              <a:spcBef>
                <a:spcPts val="1200"/>
              </a:spcBef>
            </a:pPr>
            <a:r>
              <a:rPr lang="en-US" dirty="0" smtClean="0">
                <a:ea typeface="Calibri" panose="020F0502020204030204" pitchFamily="34" charset="0"/>
                <a:cs typeface="Arial" panose="020B0604020202020204" pitchFamily="34" charset="0"/>
              </a:rPr>
              <a:t>The objective is provide meeting spaces </a:t>
            </a:r>
            <a:r>
              <a:rPr lang="en-US" dirty="0" smtClean="0">
                <a:ea typeface="Calibri" panose="020F0502020204030204" pitchFamily="34" charset="0"/>
                <a:cs typeface="Arial" panose="020B0604020202020204" pitchFamily="34" charset="0"/>
              </a:rPr>
              <a:t>with the aim to </a:t>
            </a:r>
            <a:r>
              <a:rPr lang="en-US" dirty="0" smtClean="0">
                <a:ea typeface="Calibri" panose="020F0502020204030204" pitchFamily="34" charset="0"/>
                <a:cs typeface="Arial" panose="020B0604020202020204" pitchFamily="34" charset="0"/>
              </a:rPr>
              <a:t>enhance relations between members of different communities </a:t>
            </a:r>
            <a:r>
              <a:rPr lang="en-US" dirty="0" smtClean="0">
                <a:ea typeface="Calibri" panose="020F0502020204030204" pitchFamily="34" charset="0"/>
                <a:cs typeface="Arial" panose="020B0604020202020204" pitchFamily="34" charset="0"/>
              </a:rPr>
              <a:t>of </a:t>
            </a:r>
            <a:r>
              <a:rPr lang="en-US" dirty="0" smtClean="0">
                <a:ea typeface="Calibri" panose="020F0502020204030204" pitchFamily="34" charset="0"/>
                <a:cs typeface="Arial" panose="020B0604020202020204" pitchFamily="34" charset="0"/>
              </a:rPr>
              <a:t>Kamarata's valley, develop and strengthen their capacities to participate actively in the collective search of alternatives to solve immediate needs, at the same time satisfy the needs of </a:t>
            </a:r>
            <a:r>
              <a:rPr lang="en-US" dirty="0" smtClean="0">
                <a:ea typeface="Calibri" panose="020F0502020204030204" pitchFamily="34" charset="0"/>
                <a:cs typeface="Arial" panose="020B0604020202020204" pitchFamily="34" charset="0"/>
              </a:rPr>
              <a:t>education </a:t>
            </a:r>
            <a:r>
              <a:rPr lang="en-US" dirty="0" smtClean="0">
                <a:ea typeface="Calibri" panose="020F0502020204030204" pitchFamily="34" charset="0"/>
                <a:cs typeface="Arial" panose="020B0604020202020204" pitchFamily="34" charset="0"/>
              </a:rPr>
              <a:t>in </a:t>
            </a:r>
            <a:r>
              <a:rPr lang="en-US" dirty="0" smtClean="0">
                <a:ea typeface="Calibri" panose="020F0502020204030204" pitchFamily="34" charset="0"/>
                <a:cs typeface="Arial" panose="020B0604020202020204" pitchFamily="34" charset="0"/>
              </a:rPr>
              <a:t>“values” targeting the younger </a:t>
            </a:r>
            <a:r>
              <a:rPr lang="en-US" dirty="0" smtClean="0">
                <a:ea typeface="Calibri" panose="020F0502020204030204" pitchFamily="34" charset="0"/>
                <a:cs typeface="Arial" panose="020B0604020202020204" pitchFamily="34" charset="0"/>
              </a:rPr>
              <a:t>population of the </a:t>
            </a:r>
            <a:r>
              <a:rPr lang="en-US" dirty="0" smtClean="0">
                <a:ea typeface="Calibri" panose="020F0502020204030204" pitchFamily="34" charset="0"/>
                <a:cs typeface="Arial" panose="020B0604020202020204" pitchFamily="34" charset="0"/>
              </a:rPr>
              <a:t>community and help educate against such illegal </a:t>
            </a:r>
            <a:r>
              <a:rPr lang="en-US" dirty="0" smtClean="0">
                <a:ea typeface="Calibri" panose="020F0502020204030204" pitchFamily="34" charset="0"/>
                <a:cs typeface="Arial" panose="020B0604020202020204" pitchFamily="34" charset="0"/>
              </a:rPr>
              <a:t>activities as mining.</a:t>
            </a:r>
          </a:p>
          <a:p>
            <a:pPr algn="just">
              <a:spcBef>
                <a:spcPts val="1200"/>
              </a:spcBef>
            </a:pPr>
            <a:r>
              <a:rPr lang="en-US" dirty="0" smtClean="0">
                <a:ea typeface="Calibri" panose="020F0502020204030204" pitchFamily="34" charset="0"/>
                <a:cs typeface="Arial" panose="020B0604020202020204" pitchFamily="34" charset="0"/>
              </a:rPr>
              <a:t>It is not a matter of </a:t>
            </a:r>
            <a:r>
              <a:rPr lang="en-US" dirty="0" smtClean="0">
                <a:ea typeface="Calibri" panose="020F0502020204030204" pitchFamily="34" charset="0"/>
                <a:cs typeface="Arial" panose="020B0604020202020204" pitchFamily="34" charset="0"/>
              </a:rPr>
              <a:t>“fossilizing” </a:t>
            </a:r>
            <a:r>
              <a:rPr lang="en-US" dirty="0" smtClean="0">
                <a:ea typeface="Calibri" panose="020F0502020204030204" pitchFamily="34" charset="0"/>
                <a:cs typeface="Arial" panose="020B0604020202020204" pitchFamily="34" charset="0"/>
              </a:rPr>
              <a:t>the culture of the place, it is about using its dynamics to promote the meeting between the members of the communities in other spaces, different from those of work and daily life; because leisure and recreation activities contribute to fostering new dynamics, new meeting spaces for human and cultural relations.</a:t>
            </a:r>
            <a:endParaRPr lang="en-US" dirty="0">
              <a:ea typeface="Calibri" panose="020F0502020204030204" pitchFamily="34" charset="0"/>
              <a:cs typeface="Arial" panose="020B0604020202020204" pitchFamily="34" charset="0"/>
            </a:endParaRPr>
          </a:p>
        </p:txBody>
      </p:sp>
      <p:sp>
        <p:nvSpPr>
          <p:cNvPr id="8" name="Rectángulo 7"/>
          <p:cNvSpPr/>
          <p:nvPr/>
        </p:nvSpPr>
        <p:spPr>
          <a:xfrm>
            <a:off x="1040906" y="3898223"/>
            <a:ext cx="9730013" cy="1631216"/>
          </a:xfrm>
          <a:prstGeom prst="rect">
            <a:avLst/>
          </a:prstGeom>
        </p:spPr>
        <p:txBody>
          <a:bodyPr wrap="square">
            <a:spAutoFit/>
          </a:bodyPr>
          <a:lstStyle/>
          <a:p>
            <a:pPr marL="628650" indent="-273050" algn="just">
              <a:spcBef>
                <a:spcPts val="1200"/>
              </a:spcBef>
              <a:buFont typeface="Arial" panose="020B0604020202020204" pitchFamily="34" charset="0"/>
              <a:buChar char="•"/>
            </a:pPr>
            <a:r>
              <a:rPr lang="en-US" dirty="0" smtClean="0">
                <a:ea typeface="Calibri" panose="020F0502020204030204" pitchFamily="34" charset="0"/>
                <a:cs typeface="Arial" panose="020B0604020202020204" pitchFamily="34" charset="0"/>
              </a:rPr>
              <a:t>The objective of the </a:t>
            </a:r>
            <a:r>
              <a:rPr lang="en-US" i="1" dirty="0" smtClean="0">
                <a:ea typeface="Calibri" panose="020F0502020204030204" pitchFamily="34" charset="0"/>
                <a:cs typeface="Arial" panose="020B0604020202020204" pitchFamily="34" charset="0"/>
              </a:rPr>
              <a:t>initial </a:t>
            </a:r>
            <a:r>
              <a:rPr lang="en-US" i="1" dirty="0" smtClean="0">
                <a:ea typeface="Calibri" panose="020F0502020204030204" pitchFamily="34" charset="0"/>
                <a:cs typeface="Arial" panose="020B0604020202020204" pitchFamily="34" charset="0"/>
              </a:rPr>
              <a:t>phase </a:t>
            </a:r>
            <a:r>
              <a:rPr lang="en-US" i="1" dirty="0" smtClean="0">
                <a:ea typeface="Calibri" panose="020F0502020204030204" pitchFamily="34" charset="0"/>
                <a:cs typeface="Arial" panose="020B0604020202020204" pitchFamily="34" charset="0"/>
              </a:rPr>
              <a:t>- </a:t>
            </a:r>
            <a:r>
              <a:rPr lang="en-US" dirty="0" smtClean="0">
                <a:ea typeface="Calibri" panose="020F0502020204030204" pitchFamily="34" charset="0"/>
                <a:cs typeface="Arial" panose="020B0604020202020204" pitchFamily="34" charset="0"/>
              </a:rPr>
              <a:t>develop </a:t>
            </a:r>
            <a:r>
              <a:rPr lang="en-US" dirty="0" smtClean="0">
                <a:ea typeface="Calibri" panose="020F0502020204030204" pitchFamily="34" charset="0"/>
                <a:cs typeface="Arial" panose="020B0604020202020204" pitchFamily="34" charset="0"/>
              </a:rPr>
              <a:t>participatory workshops to consolidate the </a:t>
            </a:r>
            <a:r>
              <a:rPr lang="en-US" dirty="0">
                <a:ea typeface="Calibri" panose="020F0502020204030204" pitchFamily="34" charset="0"/>
                <a:cs typeface="Arial" panose="020B0604020202020204" pitchFamily="34" charset="0"/>
              </a:rPr>
              <a:t>physical intervention proposal </a:t>
            </a:r>
            <a:r>
              <a:rPr lang="en-US" dirty="0" smtClean="0">
                <a:ea typeface="Calibri" panose="020F0502020204030204" pitchFamily="34" charset="0"/>
                <a:cs typeface="Arial" panose="020B0604020202020204" pitchFamily="34" charset="0"/>
              </a:rPr>
              <a:t>to </a:t>
            </a:r>
            <a:r>
              <a:rPr lang="en-US" dirty="0" smtClean="0">
                <a:ea typeface="Calibri" panose="020F0502020204030204" pitchFamily="34" charset="0"/>
                <a:cs typeface="Arial" panose="020B0604020202020204" pitchFamily="34" charset="0"/>
              </a:rPr>
              <a:t>“recycle” </a:t>
            </a:r>
            <a:r>
              <a:rPr lang="en-US" dirty="0" smtClean="0">
                <a:ea typeface="Calibri" panose="020F0502020204030204" pitchFamily="34" charset="0"/>
                <a:cs typeface="Arial" panose="020B0604020202020204" pitchFamily="34" charset="0"/>
              </a:rPr>
              <a:t>the building and generate </a:t>
            </a:r>
            <a:r>
              <a:rPr lang="en-US" dirty="0" smtClean="0">
                <a:ea typeface="Calibri" panose="020F0502020204030204" pitchFamily="34" charset="0"/>
                <a:cs typeface="Arial" panose="020B0604020202020204" pitchFamily="34" charset="0"/>
              </a:rPr>
              <a:t>a </a:t>
            </a:r>
            <a:r>
              <a:rPr lang="en-US" dirty="0" smtClean="0">
                <a:ea typeface="Calibri" panose="020F0502020204030204" pitchFamily="34" charset="0"/>
                <a:cs typeface="Arial" panose="020B0604020202020204" pitchFamily="34" charset="0"/>
              </a:rPr>
              <a:t>management structure of the cultural space.</a:t>
            </a:r>
          </a:p>
          <a:p>
            <a:pPr marL="628650" indent="-273050" algn="just">
              <a:spcBef>
                <a:spcPts val="1200"/>
              </a:spcBef>
              <a:buFont typeface="Arial" panose="020B0604020202020204" pitchFamily="34" charset="0"/>
              <a:buChar char="•"/>
            </a:pPr>
            <a:r>
              <a:rPr lang="en-US" dirty="0" smtClean="0">
                <a:ea typeface="Calibri" panose="020F0502020204030204" pitchFamily="34" charset="0"/>
                <a:cs typeface="Arial" panose="020B0604020202020204" pitchFamily="34" charset="0"/>
              </a:rPr>
              <a:t>The </a:t>
            </a:r>
            <a:r>
              <a:rPr lang="en-US" i="1" dirty="0" smtClean="0">
                <a:ea typeface="Calibri" panose="020F0502020204030204" pitchFamily="34" charset="0"/>
                <a:cs typeface="Arial" panose="020B0604020202020204" pitchFamily="34" charset="0"/>
              </a:rPr>
              <a:t>physical intervention phase </a:t>
            </a:r>
            <a:r>
              <a:rPr lang="en-US" i="1" dirty="0" smtClean="0">
                <a:ea typeface="Calibri" panose="020F0502020204030204" pitchFamily="34" charset="0"/>
                <a:cs typeface="Arial" panose="020B0604020202020204" pitchFamily="34" charset="0"/>
              </a:rPr>
              <a:t>- </a:t>
            </a:r>
            <a:r>
              <a:rPr lang="en-US" dirty="0" smtClean="0">
                <a:ea typeface="Calibri" panose="020F0502020204030204" pitchFamily="34" charset="0"/>
                <a:cs typeface="Arial" panose="020B0604020202020204" pitchFamily="34" charset="0"/>
              </a:rPr>
              <a:t>cleaning </a:t>
            </a:r>
            <a:r>
              <a:rPr lang="en-US" dirty="0" smtClean="0">
                <a:ea typeface="Calibri" panose="020F0502020204030204" pitchFamily="34" charset="0"/>
                <a:cs typeface="Arial" panose="020B0604020202020204" pitchFamily="34" charset="0"/>
              </a:rPr>
              <a:t>the </a:t>
            </a:r>
            <a:r>
              <a:rPr lang="en-US" dirty="0" smtClean="0">
                <a:ea typeface="Calibri" panose="020F0502020204030204" pitchFamily="34" charset="0"/>
                <a:cs typeface="Arial" panose="020B0604020202020204" pitchFamily="34" charset="0"/>
              </a:rPr>
              <a:t>buildings, painting, and primarily fix </a:t>
            </a:r>
            <a:r>
              <a:rPr lang="en-US" dirty="0" smtClean="0">
                <a:ea typeface="Calibri" panose="020F0502020204030204" pitchFamily="34" charset="0"/>
                <a:cs typeface="Arial" panose="020B0604020202020204" pitchFamily="34" charset="0"/>
              </a:rPr>
              <a:t>the roof of the infocentro space and </a:t>
            </a:r>
            <a:r>
              <a:rPr lang="en-US" dirty="0" smtClean="0">
                <a:ea typeface="Calibri" panose="020F0502020204030204" pitchFamily="34" charset="0"/>
                <a:cs typeface="Arial" panose="020B0604020202020204" pitchFamily="34" charset="0"/>
              </a:rPr>
              <a:t>services </a:t>
            </a:r>
            <a:r>
              <a:rPr lang="en-US" dirty="0" smtClean="0">
                <a:ea typeface="Calibri" panose="020F0502020204030204" pitchFamily="34" charset="0"/>
                <a:cs typeface="Arial" panose="020B0604020202020204" pitchFamily="34" charset="0"/>
              </a:rPr>
              <a:t>areas.</a:t>
            </a:r>
            <a:endParaRPr lang="en-US" dirty="0">
              <a:ea typeface="Calibri" panose="020F0502020204030204" pitchFamily="34" charset="0"/>
              <a:cs typeface="Arial" panose="020B0604020202020204" pitchFamily="34" charset="0"/>
            </a:endParaRPr>
          </a:p>
        </p:txBody>
      </p:sp>
      <p:sp>
        <p:nvSpPr>
          <p:cNvPr id="5" name="CuadroTexto 4"/>
          <p:cNvSpPr txBox="1"/>
          <p:nvPr/>
        </p:nvSpPr>
        <p:spPr>
          <a:xfrm>
            <a:off x="3420094" y="428803"/>
            <a:ext cx="7413901" cy="430887"/>
          </a:xfrm>
          <a:prstGeom prst="rect">
            <a:avLst/>
          </a:prstGeom>
          <a:noFill/>
        </p:spPr>
        <p:txBody>
          <a:bodyPr wrap="square" rtlCol="0">
            <a:spAutoFit/>
          </a:bodyPr>
          <a:lstStyle/>
          <a:p>
            <a:pPr algn="just"/>
            <a:r>
              <a:rPr lang="en-US" sz="2200" b="1" dirty="0" smtClean="0">
                <a:latin typeface="+mj-lt"/>
                <a:cs typeface="Arial" panose="020B0604020202020204" pitchFamily="34" charset="0"/>
              </a:rPr>
              <a:t>Project‘s purpose</a:t>
            </a:r>
            <a:endParaRPr lang="en-US" sz="2200" b="1" dirty="0">
              <a:latin typeface="+mj-lt"/>
              <a:cs typeface="Arial" panose="020B0604020202020204" pitchFamily="34" charset="0"/>
            </a:endParaRPr>
          </a:p>
        </p:txBody>
      </p:sp>
    </p:spTree>
    <p:extLst>
      <p:ext uri="{BB962C8B-B14F-4D97-AF65-F5344CB8AC3E}">
        <p14:creationId xmlns:p14="http://schemas.microsoft.com/office/powerpoint/2010/main" val="22536321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uadroTexto 58"/>
          <p:cNvSpPr txBox="1"/>
          <p:nvPr/>
        </p:nvSpPr>
        <p:spPr>
          <a:xfrm>
            <a:off x="3460481" y="430063"/>
            <a:ext cx="8106085" cy="430887"/>
          </a:xfrm>
          <a:prstGeom prst="rect">
            <a:avLst/>
          </a:prstGeom>
          <a:noFill/>
        </p:spPr>
        <p:txBody>
          <a:bodyPr wrap="square" rtlCol="0">
            <a:spAutoFit/>
          </a:bodyPr>
          <a:lstStyle/>
          <a:p>
            <a:pPr algn="just"/>
            <a:r>
              <a:rPr lang="en-US" sz="2200" b="1" dirty="0">
                <a:latin typeface="+mj-lt"/>
                <a:cs typeface="Arial" panose="020B0604020202020204" pitchFamily="34" charset="0"/>
              </a:rPr>
              <a:t>Proposal for use </a:t>
            </a:r>
            <a:r>
              <a:rPr lang="en-US" sz="2200" b="1" dirty="0" smtClean="0">
                <a:latin typeface="+mj-lt"/>
                <a:cs typeface="Arial" panose="020B0604020202020204" pitchFamily="34" charset="0"/>
              </a:rPr>
              <a:t>the </a:t>
            </a:r>
            <a:r>
              <a:rPr lang="en-US" sz="2200" b="1" dirty="0">
                <a:latin typeface="+mj-lt"/>
                <a:cs typeface="Arial" panose="020B0604020202020204" pitchFamily="34" charset="0"/>
              </a:rPr>
              <a:t>spaces of the current </a:t>
            </a:r>
            <a:r>
              <a:rPr lang="en-US" sz="2200" b="1" dirty="0" smtClean="0">
                <a:latin typeface="+mj-lt"/>
                <a:cs typeface="Arial" panose="020B0604020202020204" pitchFamily="34" charset="0"/>
              </a:rPr>
              <a:t>buildings</a:t>
            </a:r>
            <a:endParaRPr lang="es-VE" sz="2200" b="1" dirty="0" smtClean="0">
              <a:latin typeface="+mj-lt"/>
              <a:cs typeface="Arial" panose="020B0604020202020204" pitchFamily="34" charset="0"/>
            </a:endParaRPr>
          </a:p>
        </p:txBody>
      </p:sp>
      <p:sp>
        <p:nvSpPr>
          <p:cNvPr id="60" name="TextBox 11"/>
          <p:cNvSpPr txBox="1"/>
          <p:nvPr/>
        </p:nvSpPr>
        <p:spPr>
          <a:xfrm>
            <a:off x="0" y="417513"/>
            <a:ext cx="3420094"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1. CULTURAL </a:t>
            </a:r>
            <a:r>
              <a:rPr lang="es-ES" sz="2400" b="1" dirty="0">
                <a:solidFill>
                  <a:schemeClr val="bg1"/>
                </a:solidFill>
                <a:effectLst>
                  <a:outerShdw blurRad="38100" dist="38100" dir="2700000" algn="tl">
                    <a:srgbClr val="000000">
                      <a:alpha val="43137"/>
                    </a:srgbClr>
                  </a:outerShdw>
                </a:effectLst>
                <a:cs typeface="GreekS" panose="00000400000000000000" pitchFamily="2" charset="0"/>
              </a:rPr>
              <a:t>CENTRE</a:t>
            </a:r>
          </a:p>
        </p:txBody>
      </p:sp>
      <p:grpSp>
        <p:nvGrpSpPr>
          <p:cNvPr id="61" name="Grupo 60"/>
          <p:cNvGrpSpPr/>
          <p:nvPr/>
        </p:nvGrpSpPr>
        <p:grpSpPr>
          <a:xfrm>
            <a:off x="912649" y="1353786"/>
            <a:ext cx="10350156" cy="5214046"/>
            <a:chOff x="332509" y="1508166"/>
            <a:chExt cx="10350156" cy="5214046"/>
          </a:xfrm>
        </p:grpSpPr>
        <p:sp>
          <p:nvSpPr>
            <p:cNvPr id="62" name="Rectángulo 61"/>
            <p:cNvSpPr/>
            <p:nvPr/>
          </p:nvSpPr>
          <p:spPr>
            <a:xfrm>
              <a:off x="1731818" y="1508166"/>
              <a:ext cx="8728364" cy="4909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400"/>
            </a:p>
          </p:txBody>
        </p:sp>
        <p:pic>
          <p:nvPicPr>
            <p:cNvPr id="63" name="Imagen 6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05221" y="1508167"/>
              <a:ext cx="6357315" cy="4909704"/>
            </a:xfrm>
            <a:prstGeom prst="rect">
              <a:avLst/>
            </a:prstGeom>
          </p:spPr>
        </p:pic>
        <p:pic>
          <p:nvPicPr>
            <p:cNvPr id="64" name="Imagen 6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77339" y="1599754"/>
              <a:ext cx="521655" cy="552342"/>
            </a:xfrm>
            <a:prstGeom prst="rect">
              <a:avLst/>
            </a:prstGeom>
          </p:spPr>
        </p:pic>
        <p:cxnSp>
          <p:nvCxnSpPr>
            <p:cNvPr id="65" name="Conector recto 64"/>
            <p:cNvCxnSpPr/>
            <p:nvPr/>
          </p:nvCxnSpPr>
          <p:spPr>
            <a:xfrm>
              <a:off x="7808430" y="3720944"/>
              <a:ext cx="635023" cy="0"/>
            </a:xfrm>
            <a:prstGeom prst="line">
              <a:avLst/>
            </a:prstGeom>
          </p:spPr>
          <p:style>
            <a:lnRef idx="1">
              <a:schemeClr val="dk1"/>
            </a:lnRef>
            <a:fillRef idx="0">
              <a:schemeClr val="dk1"/>
            </a:fillRef>
            <a:effectRef idx="0">
              <a:schemeClr val="dk1"/>
            </a:effectRef>
            <a:fontRef idx="minor">
              <a:schemeClr val="tx1"/>
            </a:fontRef>
          </p:style>
        </p:cxnSp>
        <p:sp>
          <p:nvSpPr>
            <p:cNvPr id="66" name="CuadroTexto 65"/>
            <p:cNvSpPr txBox="1"/>
            <p:nvPr/>
          </p:nvSpPr>
          <p:spPr>
            <a:xfrm>
              <a:off x="8525459" y="3619424"/>
              <a:ext cx="1773535" cy="1408078"/>
            </a:xfrm>
            <a:prstGeom prst="rect">
              <a:avLst/>
            </a:prstGeom>
            <a:noFill/>
          </p:spPr>
          <p:txBody>
            <a:bodyPr wrap="square" rtlCol="0">
              <a:spAutoFit/>
            </a:bodyPr>
            <a:lstStyle/>
            <a:p>
              <a:r>
                <a:rPr lang="es-VE" sz="1200" b="1" dirty="0" smtClean="0"/>
                <a:t>7 Workshop </a:t>
              </a:r>
              <a:r>
                <a:rPr lang="en-US" sz="1200" b="1" dirty="0" smtClean="0"/>
                <a:t>classrooms</a:t>
              </a:r>
            </a:p>
            <a:p>
              <a:pPr marL="87313" indent="-87313">
                <a:buFontTx/>
                <a:buChar char="-"/>
                <a:tabLst>
                  <a:tab pos="87313" algn="l"/>
                </a:tabLst>
              </a:pPr>
              <a:r>
                <a:rPr lang="en-US" sz="1050" dirty="0" smtClean="0"/>
                <a:t>Art</a:t>
              </a:r>
              <a:endParaRPr lang="en-US" sz="1050" dirty="0"/>
            </a:p>
            <a:p>
              <a:pPr marL="87313" indent="-87313">
                <a:buFontTx/>
                <a:buChar char="-"/>
                <a:tabLst>
                  <a:tab pos="87313" algn="l"/>
                </a:tabLst>
              </a:pPr>
              <a:r>
                <a:rPr lang="en-US" sz="1050" dirty="0"/>
                <a:t>Painting</a:t>
              </a:r>
            </a:p>
            <a:p>
              <a:pPr marL="87313" indent="-87313">
                <a:buFontTx/>
                <a:buChar char="-"/>
                <a:tabLst>
                  <a:tab pos="87313" algn="l"/>
                </a:tabLst>
              </a:pPr>
              <a:r>
                <a:rPr lang="en-US" sz="1050" dirty="0"/>
                <a:t>Dance</a:t>
              </a:r>
            </a:p>
            <a:p>
              <a:pPr marL="87313" indent="-87313">
                <a:buFontTx/>
                <a:buChar char="-"/>
                <a:tabLst>
                  <a:tab pos="87313" algn="l"/>
                </a:tabLst>
              </a:pPr>
              <a:r>
                <a:rPr lang="en-US" sz="1050" dirty="0" smtClean="0"/>
                <a:t>Textile</a:t>
              </a:r>
            </a:p>
            <a:p>
              <a:pPr marL="87313" indent="-87313">
                <a:buFontTx/>
                <a:buChar char="-"/>
                <a:tabLst>
                  <a:tab pos="87313" algn="l"/>
                </a:tabLst>
              </a:pPr>
              <a:r>
                <a:rPr lang="en-US" sz="1050" dirty="0" smtClean="0"/>
                <a:t>Woodwork</a:t>
              </a:r>
            </a:p>
            <a:p>
              <a:pPr marL="87313" indent="-87313">
                <a:buFontTx/>
                <a:buChar char="-"/>
                <a:tabLst>
                  <a:tab pos="87313" algn="l"/>
                </a:tabLst>
              </a:pPr>
              <a:r>
                <a:rPr lang="en-US" sz="1050" dirty="0" smtClean="0"/>
                <a:t>Jewelry</a:t>
              </a:r>
            </a:p>
            <a:p>
              <a:pPr marL="87313" indent="-87313">
                <a:buFontTx/>
                <a:buChar char="-"/>
                <a:tabLst>
                  <a:tab pos="87313" algn="l"/>
                </a:tabLst>
              </a:pPr>
              <a:r>
                <a:rPr lang="en-US" sz="1050" dirty="0" smtClean="0"/>
                <a:t>Education </a:t>
              </a:r>
              <a:r>
                <a:rPr lang="en-US" sz="1050" dirty="0"/>
                <a:t>for work</a:t>
              </a:r>
              <a:endParaRPr lang="es-VE" sz="1050" dirty="0"/>
            </a:p>
          </p:txBody>
        </p:sp>
        <p:cxnSp>
          <p:nvCxnSpPr>
            <p:cNvPr id="67" name="Conector recto 66"/>
            <p:cNvCxnSpPr/>
            <p:nvPr/>
          </p:nvCxnSpPr>
          <p:spPr>
            <a:xfrm>
              <a:off x="7173407" y="2554889"/>
              <a:ext cx="1270046" cy="0"/>
            </a:xfrm>
            <a:prstGeom prst="line">
              <a:avLst/>
            </a:prstGeom>
          </p:spPr>
          <p:style>
            <a:lnRef idx="1">
              <a:schemeClr val="dk1"/>
            </a:lnRef>
            <a:fillRef idx="0">
              <a:schemeClr val="dk1"/>
            </a:fillRef>
            <a:effectRef idx="0">
              <a:schemeClr val="dk1"/>
            </a:effectRef>
            <a:fontRef idx="minor">
              <a:schemeClr val="tx1"/>
            </a:fontRef>
          </p:style>
        </p:cxnSp>
        <p:sp>
          <p:nvSpPr>
            <p:cNvPr id="68" name="CuadroTexto 67"/>
            <p:cNvSpPr txBox="1"/>
            <p:nvPr/>
          </p:nvSpPr>
          <p:spPr>
            <a:xfrm>
              <a:off x="8525459" y="2422683"/>
              <a:ext cx="2067331" cy="600164"/>
            </a:xfrm>
            <a:prstGeom prst="rect">
              <a:avLst/>
            </a:prstGeom>
            <a:noFill/>
          </p:spPr>
          <p:txBody>
            <a:bodyPr wrap="square" rtlCol="0">
              <a:spAutoFit/>
            </a:bodyPr>
            <a:lstStyle/>
            <a:p>
              <a:r>
                <a:rPr lang="en-US" sz="1200" b="1" dirty="0" smtClean="0"/>
                <a:t>2 Multipurpose rooms</a:t>
              </a:r>
            </a:p>
            <a:p>
              <a:r>
                <a:rPr lang="en-US" sz="1050" dirty="0" smtClean="0"/>
                <a:t>The walls can be folded and the space unified</a:t>
              </a:r>
              <a:endParaRPr lang="en-US" sz="1050" dirty="0"/>
            </a:p>
          </p:txBody>
        </p:sp>
        <p:sp>
          <p:nvSpPr>
            <p:cNvPr id="69" name="CuadroTexto 68"/>
            <p:cNvSpPr txBox="1"/>
            <p:nvPr/>
          </p:nvSpPr>
          <p:spPr>
            <a:xfrm>
              <a:off x="431870" y="2422683"/>
              <a:ext cx="3104435" cy="276999"/>
            </a:xfrm>
            <a:prstGeom prst="rect">
              <a:avLst/>
            </a:prstGeom>
            <a:noFill/>
          </p:spPr>
          <p:txBody>
            <a:bodyPr wrap="square" rtlCol="0">
              <a:spAutoFit/>
            </a:bodyPr>
            <a:lstStyle/>
            <a:p>
              <a:pPr algn="r"/>
              <a:r>
                <a:rPr lang="en-US" sz="1200" b="1" dirty="0" smtClean="0"/>
                <a:t>Space for permanent exhibition</a:t>
              </a:r>
            </a:p>
          </p:txBody>
        </p:sp>
        <p:cxnSp>
          <p:nvCxnSpPr>
            <p:cNvPr id="70" name="Conector recto 69"/>
            <p:cNvCxnSpPr/>
            <p:nvPr/>
          </p:nvCxnSpPr>
          <p:spPr>
            <a:xfrm>
              <a:off x="3536305" y="3322030"/>
              <a:ext cx="442385" cy="0"/>
            </a:xfrm>
            <a:prstGeom prst="line">
              <a:avLst/>
            </a:prstGeom>
          </p:spPr>
          <p:style>
            <a:lnRef idx="1">
              <a:schemeClr val="dk1"/>
            </a:lnRef>
            <a:fillRef idx="0">
              <a:schemeClr val="dk1"/>
            </a:fillRef>
            <a:effectRef idx="0">
              <a:schemeClr val="dk1"/>
            </a:effectRef>
            <a:fontRef idx="minor">
              <a:schemeClr val="tx1"/>
            </a:fontRef>
          </p:style>
        </p:cxnSp>
        <p:grpSp>
          <p:nvGrpSpPr>
            <p:cNvPr id="71" name="Grupo 70"/>
            <p:cNvGrpSpPr/>
            <p:nvPr/>
          </p:nvGrpSpPr>
          <p:grpSpPr>
            <a:xfrm>
              <a:off x="3536306" y="2554673"/>
              <a:ext cx="2300571" cy="374793"/>
              <a:chOff x="2587601" y="1385587"/>
              <a:chExt cx="2255862" cy="523520"/>
            </a:xfrm>
          </p:grpSpPr>
          <p:cxnSp>
            <p:nvCxnSpPr>
              <p:cNvPr id="83" name="Conector recto 82"/>
              <p:cNvCxnSpPr/>
              <p:nvPr/>
            </p:nvCxnSpPr>
            <p:spPr>
              <a:xfrm flipH="1" flipV="1">
                <a:off x="3814763" y="1385889"/>
                <a:ext cx="1028700" cy="523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flipH="1">
                <a:off x="2587601" y="1385587"/>
                <a:ext cx="12271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CuadroTexto 71"/>
            <p:cNvSpPr txBox="1"/>
            <p:nvPr/>
          </p:nvSpPr>
          <p:spPr>
            <a:xfrm>
              <a:off x="431870" y="3220510"/>
              <a:ext cx="3104435" cy="276999"/>
            </a:xfrm>
            <a:prstGeom prst="rect">
              <a:avLst/>
            </a:prstGeom>
            <a:noFill/>
          </p:spPr>
          <p:txBody>
            <a:bodyPr wrap="square" rtlCol="0">
              <a:spAutoFit/>
            </a:bodyPr>
            <a:lstStyle/>
            <a:p>
              <a:pPr algn="r"/>
              <a:r>
                <a:rPr lang="en-US" sz="1200" b="1" dirty="0"/>
                <a:t>Gallery space for traveling exhibitions</a:t>
              </a:r>
              <a:endParaRPr lang="es-VE" sz="1200" b="1" dirty="0" smtClean="0"/>
            </a:p>
          </p:txBody>
        </p:sp>
        <p:cxnSp>
          <p:nvCxnSpPr>
            <p:cNvPr id="73" name="Conector recto 72"/>
            <p:cNvCxnSpPr/>
            <p:nvPr/>
          </p:nvCxnSpPr>
          <p:spPr>
            <a:xfrm>
              <a:off x="3536305" y="3853913"/>
              <a:ext cx="350328" cy="0"/>
            </a:xfrm>
            <a:prstGeom prst="line">
              <a:avLst/>
            </a:prstGeom>
          </p:spPr>
          <p:style>
            <a:lnRef idx="1">
              <a:schemeClr val="dk1"/>
            </a:lnRef>
            <a:fillRef idx="0">
              <a:schemeClr val="dk1"/>
            </a:fillRef>
            <a:effectRef idx="0">
              <a:schemeClr val="dk1"/>
            </a:effectRef>
            <a:fontRef idx="minor">
              <a:schemeClr val="tx1"/>
            </a:fontRef>
          </p:style>
        </p:cxnSp>
        <p:sp>
          <p:nvSpPr>
            <p:cNvPr id="74" name="CuadroTexto 73"/>
            <p:cNvSpPr txBox="1"/>
            <p:nvPr/>
          </p:nvSpPr>
          <p:spPr>
            <a:xfrm>
              <a:off x="332509" y="3711479"/>
              <a:ext cx="3203796" cy="276999"/>
            </a:xfrm>
            <a:prstGeom prst="rect">
              <a:avLst/>
            </a:prstGeom>
            <a:noFill/>
          </p:spPr>
          <p:txBody>
            <a:bodyPr wrap="square" rtlCol="0">
              <a:spAutoFit/>
            </a:bodyPr>
            <a:lstStyle/>
            <a:p>
              <a:pPr algn="r"/>
              <a:r>
                <a:rPr lang="es-VE" sz="1200" b="1" dirty="0" smtClean="0"/>
                <a:t>Office/Meeting </a:t>
              </a:r>
              <a:r>
                <a:rPr lang="en-US" sz="1200" b="1" dirty="0" smtClean="0"/>
                <a:t>room</a:t>
              </a:r>
            </a:p>
          </p:txBody>
        </p:sp>
        <p:cxnSp>
          <p:nvCxnSpPr>
            <p:cNvPr id="75" name="Conector recto 74"/>
            <p:cNvCxnSpPr/>
            <p:nvPr/>
          </p:nvCxnSpPr>
          <p:spPr>
            <a:xfrm>
              <a:off x="3536305" y="4089171"/>
              <a:ext cx="442385" cy="0"/>
            </a:xfrm>
            <a:prstGeom prst="line">
              <a:avLst/>
            </a:prstGeom>
          </p:spPr>
          <p:style>
            <a:lnRef idx="1">
              <a:schemeClr val="dk1"/>
            </a:lnRef>
            <a:fillRef idx="0">
              <a:schemeClr val="dk1"/>
            </a:fillRef>
            <a:effectRef idx="0">
              <a:schemeClr val="dk1"/>
            </a:effectRef>
            <a:fontRef idx="minor">
              <a:schemeClr val="tx1"/>
            </a:fontRef>
          </p:style>
        </p:cxnSp>
        <p:sp>
          <p:nvSpPr>
            <p:cNvPr id="76" name="CuadroTexto 75"/>
            <p:cNvSpPr txBox="1"/>
            <p:nvPr/>
          </p:nvSpPr>
          <p:spPr>
            <a:xfrm>
              <a:off x="332509" y="3946738"/>
              <a:ext cx="3203796" cy="438582"/>
            </a:xfrm>
            <a:prstGeom prst="rect">
              <a:avLst/>
            </a:prstGeom>
            <a:noFill/>
          </p:spPr>
          <p:txBody>
            <a:bodyPr wrap="square" rtlCol="0">
              <a:spAutoFit/>
            </a:bodyPr>
            <a:lstStyle/>
            <a:p>
              <a:pPr algn="r"/>
              <a:r>
                <a:rPr lang="en-US" sz="1200" b="1" dirty="0" smtClean="0"/>
                <a:t>Service area</a:t>
              </a:r>
            </a:p>
            <a:p>
              <a:pPr algn="r"/>
              <a:r>
                <a:rPr lang="en-US" sz="1050" dirty="0" smtClean="0"/>
                <a:t>Solar batteries</a:t>
              </a:r>
              <a:endParaRPr lang="en-US" sz="1050" dirty="0"/>
            </a:p>
          </p:txBody>
        </p:sp>
        <p:cxnSp>
          <p:nvCxnSpPr>
            <p:cNvPr id="77" name="Conector recto 76"/>
            <p:cNvCxnSpPr/>
            <p:nvPr/>
          </p:nvCxnSpPr>
          <p:spPr>
            <a:xfrm>
              <a:off x="3536305" y="4559685"/>
              <a:ext cx="1025412" cy="0"/>
            </a:xfrm>
            <a:prstGeom prst="line">
              <a:avLst/>
            </a:prstGeom>
          </p:spPr>
          <p:style>
            <a:lnRef idx="1">
              <a:schemeClr val="dk1"/>
            </a:lnRef>
            <a:fillRef idx="0">
              <a:schemeClr val="dk1"/>
            </a:fillRef>
            <a:effectRef idx="0">
              <a:schemeClr val="dk1"/>
            </a:effectRef>
            <a:fontRef idx="minor">
              <a:schemeClr val="tx1"/>
            </a:fontRef>
          </p:style>
        </p:cxnSp>
        <p:sp>
          <p:nvSpPr>
            <p:cNvPr id="78" name="CuadroTexto 77"/>
            <p:cNvSpPr txBox="1"/>
            <p:nvPr/>
          </p:nvSpPr>
          <p:spPr>
            <a:xfrm>
              <a:off x="332509" y="4417251"/>
              <a:ext cx="3203796" cy="276999"/>
            </a:xfrm>
            <a:prstGeom prst="rect">
              <a:avLst/>
            </a:prstGeom>
            <a:noFill/>
          </p:spPr>
          <p:txBody>
            <a:bodyPr wrap="square" rtlCol="0">
              <a:spAutoFit/>
            </a:bodyPr>
            <a:lstStyle/>
            <a:p>
              <a:pPr algn="r"/>
              <a:r>
                <a:rPr lang="en-US" sz="1200" b="1" dirty="0" smtClean="0"/>
                <a:t>Computer room/Infocentro</a:t>
              </a:r>
            </a:p>
          </p:txBody>
        </p:sp>
        <p:cxnSp>
          <p:nvCxnSpPr>
            <p:cNvPr id="79" name="Conector recto 78"/>
            <p:cNvCxnSpPr/>
            <p:nvPr/>
          </p:nvCxnSpPr>
          <p:spPr>
            <a:xfrm>
              <a:off x="3536305" y="5081340"/>
              <a:ext cx="1251484" cy="0"/>
            </a:xfrm>
            <a:prstGeom prst="line">
              <a:avLst/>
            </a:prstGeom>
          </p:spPr>
          <p:style>
            <a:lnRef idx="1">
              <a:schemeClr val="dk1"/>
            </a:lnRef>
            <a:fillRef idx="0">
              <a:schemeClr val="dk1"/>
            </a:fillRef>
            <a:effectRef idx="0">
              <a:schemeClr val="dk1"/>
            </a:effectRef>
            <a:fontRef idx="minor">
              <a:schemeClr val="tx1"/>
            </a:fontRef>
          </p:style>
        </p:cxnSp>
        <p:sp>
          <p:nvSpPr>
            <p:cNvPr id="80" name="CuadroTexto 79"/>
            <p:cNvSpPr txBox="1"/>
            <p:nvPr/>
          </p:nvSpPr>
          <p:spPr>
            <a:xfrm>
              <a:off x="332509" y="4938907"/>
              <a:ext cx="3203796" cy="276999"/>
            </a:xfrm>
            <a:prstGeom prst="rect">
              <a:avLst/>
            </a:prstGeom>
            <a:noFill/>
          </p:spPr>
          <p:txBody>
            <a:bodyPr wrap="square" rtlCol="0">
              <a:spAutoFit/>
            </a:bodyPr>
            <a:lstStyle/>
            <a:p>
              <a:pPr algn="r"/>
              <a:r>
                <a:rPr lang="en-US" sz="1200" b="1" dirty="0" smtClean="0"/>
                <a:t>Storage and bathrooms</a:t>
              </a:r>
            </a:p>
          </p:txBody>
        </p:sp>
        <p:sp>
          <p:nvSpPr>
            <p:cNvPr id="81" name="CuadroTexto 80"/>
            <p:cNvSpPr txBox="1"/>
            <p:nvPr/>
          </p:nvSpPr>
          <p:spPr>
            <a:xfrm>
              <a:off x="5348845" y="3913174"/>
              <a:ext cx="1642802" cy="276999"/>
            </a:xfrm>
            <a:prstGeom prst="rect">
              <a:avLst/>
            </a:prstGeom>
            <a:noFill/>
          </p:spPr>
          <p:txBody>
            <a:bodyPr wrap="square" rtlCol="0">
              <a:spAutoFit/>
            </a:bodyPr>
            <a:lstStyle/>
            <a:p>
              <a:pPr algn="ctr"/>
              <a:r>
                <a:rPr lang="en-US" sz="1200" b="1" dirty="0" smtClean="0"/>
                <a:t>Square/ </a:t>
              </a:r>
              <a:r>
                <a:rPr lang="en-US" sz="1200" b="1" dirty="0" smtClean="0"/>
                <a:t>Amphitheatre</a:t>
              </a:r>
              <a:endParaRPr lang="en-US" sz="1200" b="1" dirty="0" smtClean="0"/>
            </a:p>
          </p:txBody>
        </p:sp>
        <p:sp>
          <p:nvSpPr>
            <p:cNvPr id="82" name="CuadroTexto 7"/>
            <p:cNvSpPr txBox="1">
              <a:spLocks noChangeArrowheads="1"/>
            </p:cNvSpPr>
            <p:nvPr/>
          </p:nvSpPr>
          <p:spPr bwMode="auto">
            <a:xfrm>
              <a:off x="6991647" y="6352880"/>
              <a:ext cx="36910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s-VE" altLang="es-VE" sz="1800" b="1" dirty="0" smtClean="0">
                  <a:latin typeface="+mn-lt"/>
                </a:rPr>
                <a:t>Total area </a:t>
              </a:r>
              <a:r>
                <a:rPr lang="es-VE" altLang="es-VE" sz="1800" b="1" dirty="0" smtClean="0">
                  <a:latin typeface="+mn-lt"/>
                </a:rPr>
                <a:t>- 1300m</a:t>
              </a:r>
              <a:r>
                <a:rPr lang="es-VE" altLang="es-VE" sz="1800" b="1" baseline="30000" dirty="0" smtClean="0">
                  <a:latin typeface="+mn-lt"/>
                </a:rPr>
                <a:t>2</a:t>
              </a:r>
              <a:endParaRPr lang="es-VE" altLang="es-VE" sz="1800" b="1" dirty="0">
                <a:latin typeface="+mn-lt"/>
              </a:endParaRPr>
            </a:p>
          </p:txBody>
        </p:sp>
      </p:grpSp>
    </p:spTree>
    <p:extLst>
      <p:ext uri="{BB962C8B-B14F-4D97-AF65-F5344CB8AC3E}">
        <p14:creationId xmlns:p14="http://schemas.microsoft.com/office/powerpoint/2010/main" val="21338131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ángulo 51"/>
          <p:cNvSpPr/>
          <p:nvPr/>
        </p:nvSpPr>
        <p:spPr>
          <a:xfrm>
            <a:off x="2311958" y="1353786"/>
            <a:ext cx="8728364" cy="490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54" name="Imagen 5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85361" y="1353786"/>
            <a:ext cx="6357315" cy="4909705"/>
          </a:xfrm>
          <a:prstGeom prst="rect">
            <a:avLst/>
          </a:prstGeom>
        </p:spPr>
      </p:pic>
      <p:pic>
        <p:nvPicPr>
          <p:cNvPr id="55" name="Imagen 5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57479" y="1445373"/>
            <a:ext cx="521655" cy="552342"/>
          </a:xfrm>
          <a:prstGeom prst="rect">
            <a:avLst/>
          </a:prstGeom>
        </p:spPr>
      </p:pic>
      <p:cxnSp>
        <p:nvCxnSpPr>
          <p:cNvPr id="70" name="Conector recto 69"/>
          <p:cNvCxnSpPr/>
          <p:nvPr/>
        </p:nvCxnSpPr>
        <p:spPr>
          <a:xfrm>
            <a:off x="4116445" y="3167650"/>
            <a:ext cx="442385" cy="0"/>
          </a:xfrm>
          <a:prstGeom prst="line">
            <a:avLst/>
          </a:prstGeom>
        </p:spPr>
        <p:style>
          <a:lnRef idx="1">
            <a:schemeClr val="dk1"/>
          </a:lnRef>
          <a:fillRef idx="0">
            <a:schemeClr val="dk1"/>
          </a:fillRef>
          <a:effectRef idx="0">
            <a:schemeClr val="dk1"/>
          </a:effectRef>
          <a:fontRef idx="minor">
            <a:schemeClr val="tx1"/>
          </a:fontRef>
        </p:style>
      </p:cxnSp>
      <p:cxnSp>
        <p:nvCxnSpPr>
          <p:cNvPr id="71" name="Conector recto 70"/>
          <p:cNvCxnSpPr/>
          <p:nvPr/>
        </p:nvCxnSpPr>
        <p:spPr>
          <a:xfrm>
            <a:off x="4116445" y="3699533"/>
            <a:ext cx="350328" cy="0"/>
          </a:xfrm>
          <a:prstGeom prst="line">
            <a:avLst/>
          </a:prstGeom>
        </p:spPr>
        <p:style>
          <a:lnRef idx="1">
            <a:schemeClr val="dk1"/>
          </a:lnRef>
          <a:fillRef idx="0">
            <a:schemeClr val="dk1"/>
          </a:fillRef>
          <a:effectRef idx="0">
            <a:schemeClr val="dk1"/>
          </a:effectRef>
          <a:fontRef idx="minor">
            <a:schemeClr val="tx1"/>
          </a:fontRef>
        </p:style>
      </p:cxnSp>
      <p:cxnSp>
        <p:nvCxnSpPr>
          <p:cNvPr id="72" name="Conector recto 71"/>
          <p:cNvCxnSpPr/>
          <p:nvPr/>
        </p:nvCxnSpPr>
        <p:spPr>
          <a:xfrm>
            <a:off x="4116445" y="3934791"/>
            <a:ext cx="442385" cy="0"/>
          </a:xfrm>
          <a:prstGeom prst="line">
            <a:avLst/>
          </a:prstGeom>
        </p:spPr>
        <p:style>
          <a:lnRef idx="1">
            <a:schemeClr val="dk1"/>
          </a:lnRef>
          <a:fillRef idx="0">
            <a:schemeClr val="dk1"/>
          </a:fillRef>
          <a:effectRef idx="0">
            <a:schemeClr val="dk1"/>
          </a:effectRef>
          <a:fontRef idx="minor">
            <a:schemeClr val="tx1"/>
          </a:fontRef>
        </p:style>
      </p:cxnSp>
      <p:cxnSp>
        <p:nvCxnSpPr>
          <p:cNvPr id="73" name="Conector recto 72"/>
          <p:cNvCxnSpPr/>
          <p:nvPr/>
        </p:nvCxnSpPr>
        <p:spPr>
          <a:xfrm>
            <a:off x="4116445" y="4405305"/>
            <a:ext cx="1025412" cy="0"/>
          </a:xfrm>
          <a:prstGeom prst="line">
            <a:avLst/>
          </a:prstGeom>
        </p:spPr>
        <p:style>
          <a:lnRef idx="1">
            <a:schemeClr val="dk1"/>
          </a:lnRef>
          <a:fillRef idx="0">
            <a:schemeClr val="dk1"/>
          </a:fillRef>
          <a:effectRef idx="0">
            <a:schemeClr val="dk1"/>
          </a:effectRef>
          <a:fontRef idx="minor">
            <a:schemeClr val="tx1"/>
          </a:fontRef>
        </p:style>
      </p:cxnSp>
      <p:cxnSp>
        <p:nvCxnSpPr>
          <p:cNvPr id="74" name="Conector recto 73"/>
          <p:cNvCxnSpPr/>
          <p:nvPr/>
        </p:nvCxnSpPr>
        <p:spPr>
          <a:xfrm>
            <a:off x="4116445" y="4926960"/>
            <a:ext cx="1251484" cy="0"/>
          </a:xfrm>
          <a:prstGeom prst="line">
            <a:avLst/>
          </a:prstGeom>
        </p:spPr>
        <p:style>
          <a:lnRef idx="1">
            <a:schemeClr val="dk1"/>
          </a:lnRef>
          <a:fillRef idx="0">
            <a:schemeClr val="dk1"/>
          </a:fillRef>
          <a:effectRef idx="0">
            <a:schemeClr val="dk1"/>
          </a:effectRef>
          <a:fontRef idx="minor">
            <a:schemeClr val="tx1"/>
          </a:fontRef>
        </p:style>
      </p:cxnSp>
      <p:sp>
        <p:nvSpPr>
          <p:cNvPr id="76" name="Elipse 75"/>
          <p:cNvSpPr/>
          <p:nvPr/>
        </p:nvSpPr>
        <p:spPr>
          <a:xfrm>
            <a:off x="5927694" y="3130806"/>
            <a:ext cx="1582016" cy="1580694"/>
          </a:xfrm>
          <a:prstGeom prst="ellipse">
            <a:avLst/>
          </a:prstGeom>
          <a:solidFill>
            <a:schemeClr val="accent4">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8" name="Forma libre 77"/>
          <p:cNvSpPr/>
          <p:nvPr/>
        </p:nvSpPr>
        <p:spPr>
          <a:xfrm>
            <a:off x="4594307" y="3715752"/>
            <a:ext cx="973094" cy="955402"/>
          </a:xfrm>
          <a:custGeom>
            <a:avLst/>
            <a:gdLst>
              <a:gd name="connsiteX0" fmla="*/ 0 w 1359243"/>
              <a:gd name="connsiteY0" fmla="*/ 413951 h 1334530"/>
              <a:gd name="connsiteX1" fmla="*/ 463379 w 1359243"/>
              <a:gd name="connsiteY1" fmla="*/ 0 h 1334530"/>
              <a:gd name="connsiteX2" fmla="*/ 1359243 w 1359243"/>
              <a:gd name="connsiteY2" fmla="*/ 926757 h 1334530"/>
              <a:gd name="connsiteX3" fmla="*/ 895865 w 1359243"/>
              <a:gd name="connsiteY3" fmla="*/ 1334530 h 1334530"/>
              <a:gd name="connsiteX4" fmla="*/ 0 w 1359243"/>
              <a:gd name="connsiteY4" fmla="*/ 413951 h 1334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243" h="1334530">
                <a:moveTo>
                  <a:pt x="0" y="413951"/>
                </a:moveTo>
                <a:lnTo>
                  <a:pt x="463379" y="0"/>
                </a:lnTo>
                <a:lnTo>
                  <a:pt x="1359243" y="926757"/>
                </a:lnTo>
                <a:lnTo>
                  <a:pt x="895865" y="1334530"/>
                </a:lnTo>
                <a:lnTo>
                  <a:pt x="0" y="413951"/>
                </a:lnTo>
                <a:close/>
              </a:path>
            </a:pathLst>
          </a:cu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6" name="TextBox 11"/>
          <p:cNvSpPr txBox="1"/>
          <p:nvPr/>
        </p:nvSpPr>
        <p:spPr>
          <a:xfrm>
            <a:off x="0" y="417513"/>
            <a:ext cx="3420094"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1. CULTURAL </a:t>
            </a:r>
            <a:r>
              <a:rPr lang="es-ES" sz="2400" b="1" dirty="0">
                <a:solidFill>
                  <a:schemeClr val="bg1"/>
                </a:solidFill>
                <a:effectLst>
                  <a:outerShdw blurRad="38100" dist="38100" dir="2700000" algn="tl">
                    <a:srgbClr val="000000">
                      <a:alpha val="43137"/>
                    </a:srgbClr>
                  </a:outerShdw>
                </a:effectLst>
                <a:cs typeface="GreekS" panose="00000400000000000000" pitchFamily="2" charset="0"/>
              </a:rPr>
              <a:t>CENTRE</a:t>
            </a:r>
          </a:p>
        </p:txBody>
      </p:sp>
      <p:sp>
        <p:nvSpPr>
          <p:cNvPr id="87" name="CuadroTexto 86"/>
          <p:cNvSpPr txBox="1"/>
          <p:nvPr/>
        </p:nvSpPr>
        <p:spPr>
          <a:xfrm>
            <a:off x="3460481" y="430063"/>
            <a:ext cx="8106085" cy="430887"/>
          </a:xfrm>
          <a:prstGeom prst="rect">
            <a:avLst/>
          </a:prstGeom>
          <a:noFill/>
        </p:spPr>
        <p:txBody>
          <a:bodyPr wrap="square" rtlCol="0">
            <a:spAutoFit/>
          </a:bodyPr>
          <a:lstStyle/>
          <a:p>
            <a:pPr algn="just"/>
            <a:r>
              <a:rPr lang="en-US" sz="2200" b="1" dirty="0" smtClean="0">
                <a:latin typeface="+mj-lt"/>
                <a:cs typeface="Arial" panose="020B0604020202020204" pitchFamily="34" charset="0"/>
              </a:rPr>
              <a:t>Proposal through PNUD project</a:t>
            </a:r>
          </a:p>
        </p:txBody>
      </p:sp>
      <p:sp>
        <p:nvSpPr>
          <p:cNvPr id="113" name="CuadroTexto 7"/>
          <p:cNvSpPr txBox="1">
            <a:spLocks noChangeArrowheads="1"/>
          </p:cNvSpPr>
          <p:nvPr/>
        </p:nvSpPr>
        <p:spPr bwMode="auto">
          <a:xfrm>
            <a:off x="6709558" y="6198500"/>
            <a:ext cx="45532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US" altLang="es-VE" sz="1800" b="1" dirty="0" smtClean="0"/>
              <a:t>Total area first intervention </a:t>
            </a:r>
            <a:r>
              <a:rPr lang="en-US" altLang="es-VE" sz="1800" b="1" dirty="0" smtClean="0"/>
              <a:t>- 600m</a:t>
            </a:r>
            <a:r>
              <a:rPr lang="en-US" altLang="es-VE" sz="1800" b="1" baseline="30000" dirty="0" smtClean="0"/>
              <a:t>2</a:t>
            </a:r>
            <a:endParaRPr lang="en-US" altLang="es-VE" sz="1800" b="1" baseline="30000" dirty="0"/>
          </a:p>
        </p:txBody>
      </p:sp>
      <p:cxnSp>
        <p:nvCxnSpPr>
          <p:cNvPr id="28" name="Conector recto 27"/>
          <p:cNvCxnSpPr/>
          <p:nvPr/>
        </p:nvCxnSpPr>
        <p:spPr>
          <a:xfrm flipH="1" flipV="1">
            <a:off x="5367929" y="2400509"/>
            <a:ext cx="1049088" cy="374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flipH="1">
            <a:off x="4116446" y="2400293"/>
            <a:ext cx="12514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1012010" y="2268303"/>
            <a:ext cx="3104435" cy="276999"/>
          </a:xfrm>
          <a:prstGeom prst="rect">
            <a:avLst/>
          </a:prstGeom>
          <a:noFill/>
        </p:spPr>
        <p:txBody>
          <a:bodyPr wrap="square" rtlCol="0">
            <a:spAutoFit/>
          </a:bodyPr>
          <a:lstStyle/>
          <a:p>
            <a:pPr algn="r"/>
            <a:r>
              <a:rPr lang="en-US" sz="1200" b="1" dirty="0" smtClean="0"/>
              <a:t>Space for permanent exhibition</a:t>
            </a:r>
          </a:p>
        </p:txBody>
      </p:sp>
      <p:sp>
        <p:nvSpPr>
          <p:cNvPr id="31" name="CuadroTexto 30"/>
          <p:cNvSpPr txBox="1"/>
          <p:nvPr/>
        </p:nvSpPr>
        <p:spPr>
          <a:xfrm>
            <a:off x="1012010" y="3066130"/>
            <a:ext cx="3104435" cy="276999"/>
          </a:xfrm>
          <a:prstGeom prst="rect">
            <a:avLst/>
          </a:prstGeom>
          <a:noFill/>
        </p:spPr>
        <p:txBody>
          <a:bodyPr wrap="square" rtlCol="0">
            <a:spAutoFit/>
          </a:bodyPr>
          <a:lstStyle/>
          <a:p>
            <a:pPr algn="r"/>
            <a:r>
              <a:rPr lang="en-US" sz="1200" b="1" dirty="0"/>
              <a:t>Gallery space for traveling exhibitions</a:t>
            </a:r>
            <a:endParaRPr lang="es-VE" sz="1200" b="1" dirty="0" smtClean="0"/>
          </a:p>
        </p:txBody>
      </p:sp>
      <p:sp>
        <p:nvSpPr>
          <p:cNvPr id="32" name="CuadroTexto 31"/>
          <p:cNvSpPr txBox="1"/>
          <p:nvPr/>
        </p:nvSpPr>
        <p:spPr>
          <a:xfrm>
            <a:off x="912649" y="3557099"/>
            <a:ext cx="3203796" cy="276999"/>
          </a:xfrm>
          <a:prstGeom prst="rect">
            <a:avLst/>
          </a:prstGeom>
          <a:noFill/>
        </p:spPr>
        <p:txBody>
          <a:bodyPr wrap="square" rtlCol="0">
            <a:spAutoFit/>
          </a:bodyPr>
          <a:lstStyle/>
          <a:p>
            <a:pPr algn="r"/>
            <a:r>
              <a:rPr lang="es-VE" sz="1200" b="1" dirty="0" smtClean="0"/>
              <a:t>Office/Meeting </a:t>
            </a:r>
            <a:r>
              <a:rPr lang="en-US" sz="1200" b="1" dirty="0" smtClean="0"/>
              <a:t>room</a:t>
            </a:r>
          </a:p>
        </p:txBody>
      </p:sp>
      <p:sp>
        <p:nvSpPr>
          <p:cNvPr id="33" name="CuadroTexto 32"/>
          <p:cNvSpPr txBox="1"/>
          <p:nvPr/>
        </p:nvSpPr>
        <p:spPr>
          <a:xfrm>
            <a:off x="912649" y="3792358"/>
            <a:ext cx="3203796" cy="438582"/>
          </a:xfrm>
          <a:prstGeom prst="rect">
            <a:avLst/>
          </a:prstGeom>
          <a:noFill/>
        </p:spPr>
        <p:txBody>
          <a:bodyPr wrap="square" rtlCol="0">
            <a:spAutoFit/>
          </a:bodyPr>
          <a:lstStyle/>
          <a:p>
            <a:pPr algn="r"/>
            <a:r>
              <a:rPr lang="en-US" sz="1200" b="1" dirty="0" smtClean="0"/>
              <a:t>Service area</a:t>
            </a:r>
          </a:p>
          <a:p>
            <a:pPr algn="r"/>
            <a:r>
              <a:rPr lang="en-US" sz="1050" dirty="0" smtClean="0"/>
              <a:t>Solar batteries</a:t>
            </a:r>
            <a:endParaRPr lang="en-US" sz="1050" dirty="0"/>
          </a:p>
        </p:txBody>
      </p:sp>
      <p:sp>
        <p:nvSpPr>
          <p:cNvPr id="34" name="CuadroTexto 33"/>
          <p:cNvSpPr txBox="1"/>
          <p:nvPr/>
        </p:nvSpPr>
        <p:spPr>
          <a:xfrm>
            <a:off x="912649" y="4262871"/>
            <a:ext cx="3203796" cy="276999"/>
          </a:xfrm>
          <a:prstGeom prst="rect">
            <a:avLst/>
          </a:prstGeom>
          <a:noFill/>
        </p:spPr>
        <p:txBody>
          <a:bodyPr wrap="square" rtlCol="0">
            <a:spAutoFit/>
          </a:bodyPr>
          <a:lstStyle/>
          <a:p>
            <a:pPr algn="r"/>
            <a:r>
              <a:rPr lang="en-US" sz="1200" b="1" dirty="0" smtClean="0"/>
              <a:t>Computer room/Infocentro</a:t>
            </a:r>
          </a:p>
        </p:txBody>
      </p:sp>
      <p:sp>
        <p:nvSpPr>
          <p:cNvPr id="35" name="CuadroTexto 34"/>
          <p:cNvSpPr txBox="1"/>
          <p:nvPr/>
        </p:nvSpPr>
        <p:spPr>
          <a:xfrm>
            <a:off x="912649" y="4784527"/>
            <a:ext cx="3203796" cy="276999"/>
          </a:xfrm>
          <a:prstGeom prst="rect">
            <a:avLst/>
          </a:prstGeom>
          <a:noFill/>
        </p:spPr>
        <p:txBody>
          <a:bodyPr wrap="square" rtlCol="0">
            <a:spAutoFit/>
          </a:bodyPr>
          <a:lstStyle/>
          <a:p>
            <a:pPr algn="r"/>
            <a:r>
              <a:rPr lang="en-US" sz="1200" b="1" dirty="0" smtClean="0"/>
              <a:t>Storage and bathrooms</a:t>
            </a:r>
          </a:p>
        </p:txBody>
      </p:sp>
      <p:sp>
        <p:nvSpPr>
          <p:cNvPr id="24" name="CuadroTexto 23"/>
          <p:cNvSpPr txBox="1"/>
          <p:nvPr/>
        </p:nvSpPr>
        <p:spPr>
          <a:xfrm>
            <a:off x="5928985" y="3758794"/>
            <a:ext cx="1642802" cy="276999"/>
          </a:xfrm>
          <a:prstGeom prst="rect">
            <a:avLst/>
          </a:prstGeom>
          <a:noFill/>
        </p:spPr>
        <p:txBody>
          <a:bodyPr wrap="square" rtlCol="0">
            <a:spAutoFit/>
          </a:bodyPr>
          <a:lstStyle/>
          <a:p>
            <a:pPr algn="ctr"/>
            <a:r>
              <a:rPr lang="en-US" sz="1200" b="1" dirty="0" smtClean="0"/>
              <a:t>Square/ </a:t>
            </a:r>
            <a:r>
              <a:rPr lang="en-US" sz="1200" b="1" dirty="0" smtClean="0"/>
              <a:t>Amphitheatre</a:t>
            </a:r>
            <a:endParaRPr lang="en-US" sz="1200" b="1" dirty="0" smtClean="0"/>
          </a:p>
        </p:txBody>
      </p:sp>
    </p:spTree>
    <p:extLst>
      <p:ext uri="{BB962C8B-B14F-4D97-AF65-F5344CB8AC3E}">
        <p14:creationId xmlns:p14="http://schemas.microsoft.com/office/powerpoint/2010/main" val="13101252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42534" y="3496565"/>
            <a:ext cx="3506928" cy="2512351"/>
          </a:xfrm>
          <a:prstGeom prst="rect">
            <a:avLst/>
          </a:prstGeom>
        </p:spPr>
      </p:pic>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2146" y="3496565"/>
            <a:ext cx="3506928" cy="2512351"/>
          </a:xfrm>
          <a:prstGeom prst="rect">
            <a:avLst/>
          </a:prstGeom>
        </p:spPr>
      </p:pic>
      <p:pic>
        <p:nvPicPr>
          <p:cNvPr id="5" name="Imagen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52921" y="3496565"/>
            <a:ext cx="3506928" cy="2512351"/>
          </a:xfrm>
          <a:prstGeom prst="rect">
            <a:avLst/>
          </a:prstGeom>
        </p:spPr>
      </p:pic>
      <p:sp>
        <p:nvSpPr>
          <p:cNvPr id="9" name="Rectángulo 8"/>
          <p:cNvSpPr/>
          <p:nvPr/>
        </p:nvSpPr>
        <p:spPr>
          <a:xfrm>
            <a:off x="732146" y="1152551"/>
            <a:ext cx="10727703" cy="2462213"/>
          </a:xfrm>
          <a:prstGeom prst="rect">
            <a:avLst/>
          </a:prstGeom>
        </p:spPr>
        <p:txBody>
          <a:bodyPr wrap="square">
            <a:spAutoFit/>
          </a:bodyPr>
          <a:lstStyle/>
          <a:p>
            <a:pPr algn="just">
              <a:spcBef>
                <a:spcPts val="1200"/>
              </a:spcBef>
              <a:spcAft>
                <a:spcPts val="0"/>
              </a:spcAft>
            </a:pPr>
            <a:r>
              <a:rPr lang="en-US" dirty="0">
                <a:ea typeface="Calibri" panose="020F0502020204030204" pitchFamily="34" charset="0"/>
                <a:cs typeface="Arial" panose="020B0604020202020204" pitchFamily="34" charset="0"/>
              </a:rPr>
              <a:t>In March 2017, Paul Stanley, Morel Orta and Marianela Camacho </a:t>
            </a:r>
            <a:r>
              <a:rPr lang="en-US" dirty="0" smtClean="0">
                <a:ea typeface="Calibri" panose="020F0502020204030204" pitchFamily="34" charset="0"/>
                <a:cs typeface="Arial" panose="020B0604020202020204" pitchFamily="34" charset="0"/>
              </a:rPr>
              <a:t>traveled </a:t>
            </a:r>
            <a:r>
              <a:rPr lang="en-US" dirty="0">
                <a:ea typeface="Calibri" panose="020F0502020204030204" pitchFamily="34" charset="0"/>
                <a:cs typeface="Arial" panose="020B0604020202020204" pitchFamily="34" charset="0"/>
              </a:rPr>
              <a:t>to the </a:t>
            </a:r>
            <a:r>
              <a:rPr lang="en-US" dirty="0" smtClean="0">
                <a:ea typeface="Calibri" panose="020F0502020204030204" pitchFamily="34" charset="0"/>
                <a:cs typeface="Arial" panose="020B0604020202020204" pitchFamily="34" charset="0"/>
              </a:rPr>
              <a:t>community of Kamarata in order to </a:t>
            </a:r>
            <a:r>
              <a:rPr lang="en-US" dirty="0">
                <a:ea typeface="Calibri" panose="020F0502020204030204" pitchFamily="34" charset="0"/>
                <a:cs typeface="Arial" panose="020B0604020202020204" pitchFamily="34" charset="0"/>
              </a:rPr>
              <a:t>organize </a:t>
            </a:r>
            <a:r>
              <a:rPr lang="en-US" dirty="0" smtClean="0">
                <a:ea typeface="Calibri" panose="020F0502020204030204" pitchFamily="34" charset="0"/>
                <a:cs typeface="Arial" panose="020B0604020202020204" pitchFamily="34" charset="0"/>
              </a:rPr>
              <a:t>meetings </a:t>
            </a:r>
            <a:r>
              <a:rPr lang="en-US" dirty="0">
                <a:ea typeface="Calibri" panose="020F0502020204030204" pitchFamily="34" charset="0"/>
                <a:cs typeface="Arial" panose="020B0604020202020204" pitchFamily="34" charset="0"/>
              </a:rPr>
              <a:t>with </a:t>
            </a:r>
            <a:r>
              <a:rPr lang="en-US" dirty="0" smtClean="0">
                <a:ea typeface="Calibri" panose="020F0502020204030204" pitchFamily="34" charset="0"/>
                <a:cs typeface="Arial" panose="020B0604020202020204" pitchFamily="34" charset="0"/>
              </a:rPr>
              <a:t>the </a:t>
            </a:r>
            <a:r>
              <a:rPr lang="en-US" dirty="0" smtClean="0">
                <a:ea typeface="Calibri" panose="020F0502020204030204" pitchFamily="34" charset="0"/>
                <a:cs typeface="Arial" panose="020B0604020202020204" pitchFamily="34" charset="0"/>
              </a:rPr>
              <a:t>leaders </a:t>
            </a:r>
            <a:r>
              <a:rPr lang="en-US" dirty="0">
                <a:ea typeface="Calibri" panose="020F0502020204030204" pitchFamily="34" charset="0"/>
                <a:cs typeface="Arial" panose="020B0604020202020204" pitchFamily="34" charset="0"/>
              </a:rPr>
              <a:t>of the project in the community, </a:t>
            </a:r>
            <a:r>
              <a:rPr lang="en-US" dirty="0" smtClean="0">
                <a:ea typeface="Calibri" panose="020F0502020204030204" pitchFamily="34" charset="0"/>
                <a:cs typeface="Arial" panose="020B0604020202020204" pitchFamily="34" charset="0"/>
              </a:rPr>
              <a:t>establish </a:t>
            </a:r>
            <a:r>
              <a:rPr lang="en-US" dirty="0">
                <a:ea typeface="Calibri" panose="020F0502020204030204" pitchFamily="34" charset="0"/>
                <a:cs typeface="Arial" panose="020B0604020202020204" pitchFamily="34" charset="0"/>
              </a:rPr>
              <a:t>strategies for </a:t>
            </a:r>
            <a:r>
              <a:rPr lang="en-US" dirty="0" smtClean="0">
                <a:ea typeface="Calibri" panose="020F0502020204030204" pitchFamily="34" charset="0"/>
                <a:cs typeface="Arial" panose="020B0604020202020204" pitchFamily="34" charset="0"/>
              </a:rPr>
              <a:t>working as a </a:t>
            </a:r>
            <a:r>
              <a:rPr lang="en-US" dirty="0">
                <a:ea typeface="Calibri" panose="020F0502020204030204" pitchFamily="34" charset="0"/>
                <a:cs typeface="Arial" panose="020B0604020202020204" pitchFamily="34" charset="0"/>
              </a:rPr>
              <a:t>team, as well as to make an evaluation of the </a:t>
            </a:r>
            <a:r>
              <a:rPr lang="en-US" dirty="0" smtClean="0">
                <a:ea typeface="Calibri" panose="020F0502020204030204" pitchFamily="34" charset="0"/>
                <a:cs typeface="Arial" panose="020B0604020202020204" pitchFamily="34" charset="0"/>
              </a:rPr>
              <a:t>buildings and especially the solar panels / alternative energy system </a:t>
            </a:r>
            <a:r>
              <a:rPr lang="en-US" dirty="0">
                <a:ea typeface="Calibri" panose="020F0502020204030204" pitchFamily="34" charset="0"/>
                <a:cs typeface="Arial" panose="020B0604020202020204" pitchFamily="34" charset="0"/>
              </a:rPr>
              <a:t>available in the building. </a:t>
            </a:r>
            <a:r>
              <a:rPr lang="en-US" dirty="0" smtClean="0">
                <a:ea typeface="Calibri" panose="020F0502020204030204" pitchFamily="34" charset="0"/>
                <a:cs typeface="Arial" panose="020B0604020202020204" pitchFamily="34" charset="0"/>
              </a:rPr>
              <a:t>In order to prepare and condition the </a:t>
            </a:r>
            <a:r>
              <a:rPr lang="en-US" dirty="0">
                <a:ea typeface="Calibri" panose="020F0502020204030204" pitchFamily="34" charset="0"/>
                <a:cs typeface="Arial" panose="020B0604020202020204" pitchFamily="34" charset="0"/>
              </a:rPr>
              <a:t>building for its cultural use implies </a:t>
            </a:r>
            <a:r>
              <a:rPr lang="en-US" dirty="0" smtClean="0">
                <a:ea typeface="Calibri" panose="020F0502020204030204" pitchFamily="34" charset="0"/>
                <a:cs typeface="Arial" panose="020B0604020202020204" pitchFamily="34" charset="0"/>
              </a:rPr>
              <a:t>an operative </a:t>
            </a:r>
            <a:r>
              <a:rPr lang="en-US" dirty="0">
                <a:ea typeface="Calibri" panose="020F0502020204030204" pitchFamily="34" charset="0"/>
                <a:cs typeface="Arial" panose="020B0604020202020204" pitchFamily="34" charset="0"/>
              </a:rPr>
              <a:t>system </a:t>
            </a:r>
            <a:r>
              <a:rPr lang="en-US" dirty="0" smtClean="0">
                <a:ea typeface="Calibri" panose="020F0502020204030204" pitchFamily="34" charset="0"/>
                <a:cs typeface="Arial" panose="020B0604020202020204" pitchFamily="34" charset="0"/>
              </a:rPr>
              <a:t>that can deliver and supply “clean” energy.</a:t>
            </a:r>
            <a:endParaRPr lang="en-US" dirty="0">
              <a:ea typeface="Calibri" panose="020F0502020204030204" pitchFamily="34" charset="0"/>
              <a:cs typeface="Arial" panose="020B0604020202020204" pitchFamily="34" charset="0"/>
            </a:endParaRPr>
          </a:p>
          <a:p>
            <a:pPr algn="just">
              <a:spcBef>
                <a:spcPts val="1200"/>
              </a:spcBef>
              <a:spcAft>
                <a:spcPts val="0"/>
              </a:spcAft>
            </a:pPr>
            <a:r>
              <a:rPr lang="en-US" dirty="0">
                <a:ea typeface="Calibri" panose="020F0502020204030204" pitchFamily="34" charset="0"/>
                <a:cs typeface="Arial" panose="020B0604020202020204" pitchFamily="34" charset="0"/>
              </a:rPr>
              <a:t>A significant contribution to this visit was the birth of a cultural group of young people from the community, who lead the activities for the creation of the activities </a:t>
            </a:r>
            <a:r>
              <a:rPr lang="en-US" dirty="0" smtClean="0">
                <a:ea typeface="Calibri" panose="020F0502020204030204" pitchFamily="34" charset="0"/>
                <a:cs typeface="Arial" panose="020B0604020202020204" pitchFamily="34" charset="0"/>
              </a:rPr>
              <a:t>program </a:t>
            </a:r>
            <a:r>
              <a:rPr lang="en-US" dirty="0">
                <a:ea typeface="Calibri" panose="020F0502020204030204" pitchFamily="34" charset="0"/>
                <a:cs typeface="Arial" panose="020B0604020202020204" pitchFamily="34" charset="0"/>
              </a:rPr>
              <a:t>relevant </a:t>
            </a:r>
            <a:r>
              <a:rPr lang="en-US" dirty="0" smtClean="0">
                <a:ea typeface="Calibri" panose="020F0502020204030204" pitchFamily="34" charset="0"/>
                <a:cs typeface="Arial" panose="020B0604020202020204" pitchFamily="34" charset="0"/>
              </a:rPr>
              <a:t>for </a:t>
            </a:r>
            <a:r>
              <a:rPr lang="en-US" dirty="0">
                <a:ea typeface="Calibri" panose="020F0502020204030204" pitchFamily="34" charset="0"/>
                <a:cs typeface="Arial" panose="020B0604020202020204" pitchFamily="34" charset="0"/>
              </a:rPr>
              <a:t>the </a:t>
            </a:r>
            <a:r>
              <a:rPr lang="en-US" dirty="0" smtClean="0">
                <a:ea typeface="Calibri" panose="020F0502020204030204" pitchFamily="34" charset="0"/>
                <a:cs typeface="Arial" panose="020B0604020202020204" pitchFamily="34" charset="0"/>
              </a:rPr>
              <a:t>community. Naturally with the </a:t>
            </a:r>
            <a:r>
              <a:rPr lang="en-US" dirty="0">
                <a:ea typeface="Calibri" panose="020F0502020204030204" pitchFamily="34" charset="0"/>
                <a:cs typeface="Arial" panose="020B0604020202020204" pitchFamily="34" charset="0"/>
              </a:rPr>
              <a:t>support of the Kamarata communal captaincy.</a:t>
            </a:r>
            <a:endParaRPr lang="es-VE" dirty="0" smtClean="0">
              <a:effectLst/>
              <a:ea typeface="Calibri" panose="020F0502020204030204" pitchFamily="34" charset="0"/>
              <a:cs typeface="Arial" panose="020B0604020202020204" pitchFamily="34" charset="0"/>
            </a:endParaRPr>
          </a:p>
        </p:txBody>
      </p:sp>
      <p:sp>
        <p:nvSpPr>
          <p:cNvPr id="10" name="Rectángulo 9"/>
          <p:cNvSpPr/>
          <p:nvPr/>
        </p:nvSpPr>
        <p:spPr>
          <a:xfrm>
            <a:off x="732147" y="6045187"/>
            <a:ext cx="3506928" cy="400110"/>
          </a:xfrm>
          <a:prstGeom prst="rect">
            <a:avLst/>
          </a:prstGeom>
        </p:spPr>
        <p:txBody>
          <a:bodyPr wrap="square">
            <a:spAutoFit/>
          </a:bodyPr>
          <a:lstStyle/>
          <a:p>
            <a:pPr algn="just">
              <a:spcAft>
                <a:spcPts val="0"/>
              </a:spcAft>
            </a:pPr>
            <a:r>
              <a:rPr lang="es-VE" sz="1000" dirty="0">
                <a:ea typeface="Calibri" panose="020F0502020204030204" pitchFamily="34" charset="0"/>
                <a:cs typeface="Arial" panose="020B0604020202020204" pitchFamily="34" charset="0"/>
              </a:rPr>
              <a:t>Paul Stanley, </a:t>
            </a:r>
            <a:r>
              <a:rPr lang="es-VE" sz="1000" dirty="0" smtClean="0">
                <a:ea typeface="Calibri" panose="020F0502020204030204" pitchFamily="34" charset="0"/>
                <a:cs typeface="Arial" panose="020B0604020202020204" pitchFamily="34" charset="0"/>
              </a:rPr>
              <a:t>Marianela Camacho and Morel Orta.</a:t>
            </a:r>
          </a:p>
          <a:p>
            <a:pPr algn="just"/>
            <a:r>
              <a:rPr lang="es-VE" sz="1000" dirty="0" smtClean="0">
                <a:effectLst/>
                <a:ea typeface="Calibri" panose="020F0502020204030204" pitchFamily="34" charset="0"/>
                <a:cs typeface="Arial" panose="020B0604020202020204" pitchFamily="34" charset="0"/>
              </a:rPr>
              <a:t>PHOTO: </a:t>
            </a:r>
            <a:r>
              <a:rPr lang="es-VE" sz="1000" dirty="0" smtClean="0">
                <a:ea typeface="Calibri" panose="020F0502020204030204" pitchFamily="34" charset="0"/>
                <a:cs typeface="Arial" panose="020B0604020202020204" pitchFamily="34" charset="0"/>
              </a:rPr>
              <a:t>Paul </a:t>
            </a:r>
            <a:r>
              <a:rPr lang="es-VE" sz="1000" dirty="0">
                <a:ea typeface="Calibri" panose="020F0502020204030204" pitchFamily="34" charset="0"/>
                <a:cs typeface="Arial" panose="020B0604020202020204" pitchFamily="34" charset="0"/>
              </a:rPr>
              <a:t>Stanley, 2017</a:t>
            </a:r>
            <a:r>
              <a:rPr lang="es-VE" sz="1000" dirty="0" smtClean="0">
                <a:ea typeface="Calibri" panose="020F0502020204030204" pitchFamily="34" charset="0"/>
                <a:cs typeface="Arial" panose="020B0604020202020204" pitchFamily="34" charset="0"/>
              </a:rPr>
              <a:t>.</a:t>
            </a:r>
            <a:endParaRPr lang="es-VE" sz="1000" dirty="0">
              <a:ea typeface="Calibri" panose="020F0502020204030204" pitchFamily="34" charset="0"/>
              <a:cs typeface="Arial" panose="020B0604020202020204" pitchFamily="34" charset="0"/>
            </a:endParaRPr>
          </a:p>
        </p:txBody>
      </p:sp>
      <p:sp>
        <p:nvSpPr>
          <p:cNvPr id="11" name="Rectángulo 10"/>
          <p:cNvSpPr/>
          <p:nvPr/>
        </p:nvSpPr>
        <p:spPr>
          <a:xfrm>
            <a:off x="4342533" y="6045187"/>
            <a:ext cx="3506928" cy="400110"/>
          </a:xfrm>
          <a:prstGeom prst="rect">
            <a:avLst/>
          </a:prstGeom>
        </p:spPr>
        <p:txBody>
          <a:bodyPr wrap="square">
            <a:spAutoFit/>
          </a:bodyPr>
          <a:lstStyle/>
          <a:p>
            <a:pPr algn="just">
              <a:spcAft>
                <a:spcPts val="0"/>
              </a:spcAft>
            </a:pPr>
            <a:r>
              <a:rPr lang="en-US" sz="1000" dirty="0">
                <a:ea typeface="Calibri" panose="020F0502020204030204" pitchFamily="34" charset="0"/>
                <a:cs typeface="Arial" panose="020B0604020202020204" pitchFamily="34" charset="0"/>
              </a:rPr>
              <a:t>Solar panels system in the building for the Cultural Centre</a:t>
            </a:r>
            <a:r>
              <a:rPr lang="en-US" sz="1000" dirty="0" smtClean="0">
                <a:ea typeface="Calibri" panose="020F0502020204030204" pitchFamily="34" charset="0"/>
                <a:cs typeface="Arial" panose="020B0604020202020204" pitchFamily="34" charset="0"/>
              </a:rPr>
              <a:t>.</a:t>
            </a:r>
          </a:p>
          <a:p>
            <a:pPr algn="just"/>
            <a:r>
              <a:rPr lang="es-VE" sz="1000" dirty="0" smtClean="0">
                <a:ea typeface="Calibri" panose="020F0502020204030204" pitchFamily="34" charset="0"/>
                <a:cs typeface="Arial" panose="020B0604020202020204" pitchFamily="34" charset="0"/>
              </a:rPr>
              <a:t>PHOTO</a:t>
            </a:r>
            <a:r>
              <a:rPr lang="es-VE" sz="1000" dirty="0">
                <a:ea typeface="Calibri" panose="020F0502020204030204" pitchFamily="34" charset="0"/>
                <a:cs typeface="Arial" panose="020B0604020202020204" pitchFamily="34" charset="0"/>
              </a:rPr>
              <a:t>: Emilia Calcaño, 2017</a:t>
            </a:r>
            <a:r>
              <a:rPr lang="es-VE" sz="1000" dirty="0" smtClean="0">
                <a:ea typeface="Calibri" panose="020F0502020204030204" pitchFamily="34" charset="0"/>
                <a:cs typeface="Arial" panose="020B0604020202020204" pitchFamily="34" charset="0"/>
              </a:rPr>
              <a:t>.</a:t>
            </a:r>
            <a:endParaRPr lang="es-VE" sz="1000" dirty="0">
              <a:ea typeface="Calibri" panose="020F0502020204030204" pitchFamily="34" charset="0"/>
              <a:cs typeface="Arial" panose="020B0604020202020204" pitchFamily="34" charset="0"/>
            </a:endParaRPr>
          </a:p>
        </p:txBody>
      </p:sp>
      <p:sp>
        <p:nvSpPr>
          <p:cNvPr id="13" name="TextBox 11"/>
          <p:cNvSpPr txBox="1"/>
          <p:nvPr/>
        </p:nvSpPr>
        <p:spPr>
          <a:xfrm>
            <a:off x="0" y="417513"/>
            <a:ext cx="3420094"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1. CULTURAL </a:t>
            </a:r>
            <a:r>
              <a:rPr lang="es-ES" sz="2400" b="1" dirty="0">
                <a:solidFill>
                  <a:schemeClr val="bg1"/>
                </a:solidFill>
                <a:effectLst>
                  <a:outerShdw blurRad="38100" dist="38100" dir="2700000" algn="tl">
                    <a:srgbClr val="000000">
                      <a:alpha val="43137"/>
                    </a:srgbClr>
                  </a:outerShdw>
                </a:effectLst>
                <a:cs typeface="GreekS" panose="00000400000000000000" pitchFamily="2" charset="0"/>
              </a:rPr>
              <a:t>CENTRE</a:t>
            </a:r>
          </a:p>
        </p:txBody>
      </p:sp>
      <p:sp>
        <p:nvSpPr>
          <p:cNvPr id="14" name="CuadroTexto 13"/>
          <p:cNvSpPr txBox="1"/>
          <p:nvPr/>
        </p:nvSpPr>
        <p:spPr>
          <a:xfrm>
            <a:off x="3460481" y="430063"/>
            <a:ext cx="8106085" cy="430887"/>
          </a:xfrm>
          <a:prstGeom prst="rect">
            <a:avLst/>
          </a:prstGeom>
          <a:noFill/>
        </p:spPr>
        <p:txBody>
          <a:bodyPr wrap="square" rtlCol="0">
            <a:spAutoFit/>
          </a:bodyPr>
          <a:lstStyle/>
          <a:p>
            <a:pPr algn="just"/>
            <a:r>
              <a:rPr lang="es-VE" sz="2200" b="1" dirty="0" err="1">
                <a:latin typeface="+mj-lt"/>
                <a:cs typeface="Arial" panose="020B0604020202020204" pitchFamily="34" charset="0"/>
              </a:rPr>
              <a:t>Visit</a:t>
            </a:r>
            <a:r>
              <a:rPr lang="es-VE" sz="2200" b="1" dirty="0">
                <a:latin typeface="+mj-lt"/>
                <a:cs typeface="Arial" panose="020B0604020202020204" pitchFamily="34" charset="0"/>
              </a:rPr>
              <a:t> </a:t>
            </a:r>
            <a:r>
              <a:rPr lang="es-VE" sz="2200" b="1" dirty="0" err="1">
                <a:latin typeface="+mj-lt"/>
                <a:cs typeface="Arial" panose="020B0604020202020204" pitchFamily="34" charset="0"/>
              </a:rPr>
              <a:t>to</a:t>
            </a:r>
            <a:r>
              <a:rPr lang="es-VE" sz="2200" b="1" dirty="0">
                <a:latin typeface="+mj-lt"/>
                <a:cs typeface="Arial" panose="020B0604020202020204" pitchFamily="34" charset="0"/>
              </a:rPr>
              <a:t> Kamarata, </a:t>
            </a:r>
            <a:r>
              <a:rPr lang="es-VE" sz="2200" b="1" dirty="0" err="1">
                <a:latin typeface="+mj-lt"/>
                <a:cs typeface="Arial" panose="020B0604020202020204" pitchFamily="34" charset="0"/>
              </a:rPr>
              <a:t>March</a:t>
            </a:r>
            <a:r>
              <a:rPr lang="es-VE" sz="2200" b="1" dirty="0">
                <a:latin typeface="+mj-lt"/>
                <a:cs typeface="Arial" panose="020B0604020202020204" pitchFamily="34" charset="0"/>
              </a:rPr>
              <a:t> 2017</a:t>
            </a:r>
            <a:endParaRPr lang="es-VE" sz="2200" b="1" dirty="0" smtClean="0">
              <a:latin typeface="+mj-lt"/>
              <a:cs typeface="Arial" panose="020B0604020202020204" pitchFamily="34" charset="0"/>
            </a:endParaRPr>
          </a:p>
        </p:txBody>
      </p:sp>
      <p:sp>
        <p:nvSpPr>
          <p:cNvPr id="2" name="TextBox 1"/>
          <p:cNvSpPr txBox="1"/>
          <p:nvPr/>
        </p:nvSpPr>
        <p:spPr>
          <a:xfrm>
            <a:off x="8139215" y="6026683"/>
            <a:ext cx="3224047" cy="677108"/>
          </a:xfrm>
          <a:prstGeom prst="rect">
            <a:avLst/>
          </a:prstGeom>
          <a:noFill/>
        </p:spPr>
        <p:txBody>
          <a:bodyPr wrap="none" rtlCol="0">
            <a:spAutoFit/>
          </a:bodyPr>
          <a:lstStyle/>
          <a:p>
            <a:pPr algn="just">
              <a:spcAft>
                <a:spcPts val="0"/>
              </a:spcAft>
            </a:pPr>
            <a:r>
              <a:rPr lang="en-US" sz="1000" dirty="0">
                <a:ea typeface="Calibri" panose="020F0502020204030204" pitchFamily="34" charset="0"/>
                <a:cs typeface="Arial" panose="020B0604020202020204" pitchFamily="34" charset="0"/>
              </a:rPr>
              <a:t>Solar panels system in the building for the Cultural Centre.</a:t>
            </a:r>
          </a:p>
          <a:p>
            <a:pPr algn="just"/>
            <a:r>
              <a:rPr lang="es-VE" sz="1000" dirty="0">
                <a:ea typeface="Calibri" panose="020F0502020204030204" pitchFamily="34" charset="0"/>
                <a:cs typeface="Arial" panose="020B0604020202020204" pitchFamily="34" charset="0"/>
              </a:rPr>
              <a:t>PHOTO: Emilia Calcaño, 2017.</a:t>
            </a:r>
          </a:p>
          <a:p>
            <a:endParaRPr lang="en-US" dirty="0"/>
          </a:p>
        </p:txBody>
      </p:sp>
    </p:spTree>
    <p:extLst>
      <p:ext uri="{BB962C8B-B14F-4D97-AF65-F5344CB8AC3E}">
        <p14:creationId xmlns:p14="http://schemas.microsoft.com/office/powerpoint/2010/main" val="38835163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p:cNvSpPr txBox="1"/>
          <p:nvPr/>
        </p:nvSpPr>
        <p:spPr>
          <a:xfrm>
            <a:off x="0" y="417513"/>
            <a:ext cx="3420094" cy="461665"/>
          </a:xfrm>
          <a:prstGeom prst="rect">
            <a:avLst/>
          </a:prstGeom>
          <a:solidFill>
            <a:schemeClr val="tx1"/>
          </a:solidFill>
          <a:effectLst>
            <a:outerShdw blurRad="12700" dist="12700" dir="5400000" algn="ctr" rotWithShape="0">
              <a:schemeClr val="tx1">
                <a:lumMod val="85000"/>
                <a:lumOff val="15000"/>
              </a:schemeClr>
            </a:outerShdw>
          </a:effectLst>
        </p:spPr>
        <p:txBody>
          <a:bodyPr wrap="square">
            <a:spAutoFit/>
          </a:bodyPr>
          <a:lstStyle/>
          <a:p>
            <a:pPr>
              <a:defRPr/>
            </a:pPr>
            <a:r>
              <a:rPr lang="es-ES" sz="2400" b="1" dirty="0" smtClean="0">
                <a:solidFill>
                  <a:schemeClr val="bg1"/>
                </a:solidFill>
                <a:effectLst>
                  <a:outerShdw blurRad="38100" dist="38100" dir="2700000" algn="tl">
                    <a:srgbClr val="000000">
                      <a:alpha val="43137"/>
                    </a:srgbClr>
                  </a:outerShdw>
                </a:effectLst>
                <a:cs typeface="GreekS" panose="00000400000000000000" pitchFamily="2" charset="0"/>
              </a:rPr>
              <a:t>1. CULTURAL </a:t>
            </a:r>
            <a:r>
              <a:rPr lang="es-ES" sz="2400" b="1" dirty="0">
                <a:solidFill>
                  <a:schemeClr val="bg1"/>
                </a:solidFill>
                <a:effectLst>
                  <a:outerShdw blurRad="38100" dist="38100" dir="2700000" algn="tl">
                    <a:srgbClr val="000000">
                      <a:alpha val="43137"/>
                    </a:srgbClr>
                  </a:outerShdw>
                </a:effectLst>
                <a:cs typeface="GreekS" panose="00000400000000000000" pitchFamily="2" charset="0"/>
              </a:rPr>
              <a:t>CENTRE</a:t>
            </a:r>
          </a:p>
        </p:txBody>
      </p:sp>
      <p:sp>
        <p:nvSpPr>
          <p:cNvPr id="22" name="Rectángulo 21"/>
          <p:cNvSpPr/>
          <p:nvPr/>
        </p:nvSpPr>
        <p:spPr>
          <a:xfrm>
            <a:off x="732146" y="1152551"/>
            <a:ext cx="10727703" cy="923330"/>
          </a:xfrm>
          <a:prstGeom prst="rect">
            <a:avLst/>
          </a:prstGeom>
        </p:spPr>
        <p:txBody>
          <a:bodyPr wrap="square">
            <a:spAutoFit/>
          </a:bodyPr>
          <a:lstStyle/>
          <a:p>
            <a:pPr algn="just">
              <a:spcBef>
                <a:spcPts val="1200"/>
              </a:spcBef>
              <a:spcAft>
                <a:spcPts val="0"/>
              </a:spcAft>
            </a:pPr>
            <a:r>
              <a:rPr lang="en-US" dirty="0">
                <a:ea typeface="Calibri" panose="020F0502020204030204" pitchFamily="34" charset="0"/>
                <a:cs typeface="Arial" panose="020B0604020202020204" pitchFamily="34" charset="0"/>
              </a:rPr>
              <a:t>The project was presented by community leaders (Captain of Kamarata community</a:t>
            </a:r>
            <a:r>
              <a:rPr lang="en-US" dirty="0" smtClean="0">
                <a:ea typeface="Calibri" panose="020F0502020204030204" pitchFamily="34" charset="0"/>
                <a:cs typeface="Arial" panose="020B0604020202020204" pitchFamily="34" charset="0"/>
              </a:rPr>
              <a:t>), Communal </a:t>
            </a:r>
            <a:r>
              <a:rPr lang="en-US" dirty="0">
                <a:ea typeface="Calibri" panose="020F0502020204030204" pitchFamily="34" charset="0"/>
                <a:cs typeface="Arial" panose="020B0604020202020204" pitchFamily="34" charset="0"/>
              </a:rPr>
              <a:t>Council of Kamarata </a:t>
            </a:r>
            <a:r>
              <a:rPr lang="en-US" dirty="0" smtClean="0">
                <a:ea typeface="Calibri" panose="020F0502020204030204" pitchFamily="34" charset="0"/>
                <a:cs typeface="Arial" panose="020B0604020202020204" pitchFamily="34" charset="0"/>
              </a:rPr>
              <a:t>and </a:t>
            </a:r>
            <a:r>
              <a:rPr lang="en-US" dirty="0" err="1" smtClean="0">
                <a:ea typeface="Calibri" panose="020F0502020204030204" pitchFamily="34" charset="0"/>
                <a:cs typeface="Arial" panose="020B0604020202020204" pitchFamily="34" charset="0"/>
              </a:rPr>
              <a:t>Fundac</a:t>
            </a:r>
            <a:r>
              <a:rPr lang="en-US" dirty="0" err="1" smtClean="0">
                <a:ea typeface="Calibri" panose="020F0502020204030204" pitchFamily="34" charset="0"/>
                <a:cs typeface="Arial" panose="020B0604020202020204" pitchFamily="34" charset="0"/>
              </a:rPr>
              <a:t>í</a:t>
            </a:r>
            <a:r>
              <a:rPr lang="en-US" dirty="0" err="1" smtClean="0">
                <a:ea typeface="Calibri" panose="020F0502020204030204" pitchFamily="34" charset="0"/>
                <a:cs typeface="Arial" panose="020B0604020202020204" pitchFamily="34" charset="0"/>
              </a:rPr>
              <a:t>on</a:t>
            </a:r>
            <a:r>
              <a:rPr lang="en-US" dirty="0" smtClean="0">
                <a:ea typeface="Calibri" panose="020F0502020204030204" pitchFamily="34" charset="0"/>
                <a:cs typeface="Arial" panose="020B0604020202020204" pitchFamily="34" charset="0"/>
              </a:rPr>
              <a:t> Etnika to </a:t>
            </a:r>
            <a:r>
              <a:rPr lang="en-US" dirty="0">
                <a:ea typeface="Calibri" panose="020F0502020204030204" pitchFamily="34" charset="0"/>
                <a:cs typeface="Arial" panose="020B0604020202020204" pitchFamily="34" charset="0"/>
              </a:rPr>
              <a:t>the teachers of the different schools, to the young people of </a:t>
            </a:r>
            <a:r>
              <a:rPr lang="en-US" dirty="0" smtClean="0">
                <a:ea typeface="Calibri" panose="020F0502020204030204" pitchFamily="34" charset="0"/>
                <a:cs typeface="Arial" panose="020B0604020202020204" pitchFamily="34" charset="0"/>
              </a:rPr>
              <a:t>the high </a:t>
            </a:r>
            <a:r>
              <a:rPr lang="en-US" dirty="0">
                <a:ea typeface="Calibri" panose="020F0502020204030204" pitchFamily="34" charset="0"/>
                <a:cs typeface="Arial" panose="020B0604020202020204" pitchFamily="34" charset="0"/>
              </a:rPr>
              <a:t>school, parents and </a:t>
            </a:r>
            <a:r>
              <a:rPr lang="en-US" dirty="0" smtClean="0">
                <a:ea typeface="Calibri" panose="020F0502020204030204" pitchFamily="34" charset="0"/>
                <a:cs typeface="Arial" panose="020B0604020202020204" pitchFamily="34" charset="0"/>
              </a:rPr>
              <a:t>representatives, as well as a special </a:t>
            </a:r>
            <a:r>
              <a:rPr lang="en-US" dirty="0">
                <a:ea typeface="Calibri" panose="020F0502020204030204" pitchFamily="34" charset="0"/>
                <a:cs typeface="Arial" panose="020B0604020202020204" pitchFamily="34" charset="0"/>
              </a:rPr>
              <a:t>session with the youth cultural group of the community.</a:t>
            </a:r>
            <a:endParaRPr lang="es-VE" dirty="0" smtClean="0">
              <a:effectLst/>
              <a:ea typeface="Calibri" panose="020F0502020204030204" pitchFamily="34" charset="0"/>
              <a:cs typeface="Arial" panose="020B0604020202020204" pitchFamily="34" charset="0"/>
            </a:endParaRPr>
          </a:p>
        </p:txBody>
      </p:sp>
      <p:sp>
        <p:nvSpPr>
          <p:cNvPr id="35" name="Rectángulo 34"/>
          <p:cNvSpPr/>
          <p:nvPr/>
        </p:nvSpPr>
        <p:spPr>
          <a:xfrm>
            <a:off x="732147" y="4088291"/>
            <a:ext cx="3598807" cy="400110"/>
          </a:xfrm>
          <a:prstGeom prst="rect">
            <a:avLst/>
          </a:prstGeom>
        </p:spPr>
        <p:txBody>
          <a:bodyPr wrap="square">
            <a:spAutoFit/>
          </a:bodyPr>
          <a:lstStyle/>
          <a:p>
            <a:pPr algn="just">
              <a:spcAft>
                <a:spcPts val="0"/>
              </a:spcAft>
            </a:pPr>
            <a:r>
              <a:rPr lang="en-US" sz="1000" dirty="0" smtClean="0">
                <a:ea typeface="Calibri" panose="020F0502020204030204" pitchFamily="34" charset="0"/>
                <a:cs typeface="Arial" panose="020B0604020202020204" pitchFamily="34" charset="0"/>
              </a:rPr>
              <a:t>Workshop with teachers of primary school.</a:t>
            </a:r>
          </a:p>
          <a:p>
            <a:pPr algn="just">
              <a:spcAft>
                <a:spcPts val="0"/>
              </a:spcAft>
            </a:pPr>
            <a:r>
              <a:rPr lang="es-VE" sz="1000" dirty="0" smtClean="0">
                <a:ea typeface="Calibri" panose="020F0502020204030204" pitchFamily="34" charset="0"/>
                <a:cs typeface="Arial" panose="020B0604020202020204" pitchFamily="34" charset="0"/>
              </a:rPr>
              <a:t>PHOTO</a:t>
            </a:r>
            <a:r>
              <a:rPr lang="es-VE" sz="1000" dirty="0">
                <a:ea typeface="Calibri" panose="020F0502020204030204" pitchFamily="34" charset="0"/>
                <a:cs typeface="Arial" panose="020B0604020202020204" pitchFamily="34" charset="0"/>
              </a:rPr>
              <a:t>: Marianela Camacho, 2017.</a:t>
            </a:r>
            <a:endParaRPr lang="en-US" sz="1000" dirty="0" smtClean="0">
              <a:effectLst/>
              <a:ea typeface="Calibri" panose="020F0502020204030204" pitchFamily="34" charset="0"/>
              <a:cs typeface="Arial" panose="020B0604020202020204" pitchFamily="34" charset="0"/>
            </a:endParaRPr>
          </a:p>
        </p:txBody>
      </p:sp>
      <p:sp>
        <p:nvSpPr>
          <p:cNvPr id="36" name="Rectángulo 35"/>
          <p:cNvSpPr/>
          <p:nvPr/>
        </p:nvSpPr>
        <p:spPr>
          <a:xfrm>
            <a:off x="4712907" y="4088290"/>
            <a:ext cx="3838296" cy="553998"/>
          </a:xfrm>
          <a:prstGeom prst="rect">
            <a:avLst/>
          </a:prstGeom>
        </p:spPr>
        <p:txBody>
          <a:bodyPr wrap="square">
            <a:spAutoFit/>
          </a:bodyPr>
          <a:lstStyle/>
          <a:p>
            <a:pPr algn="just"/>
            <a:r>
              <a:rPr lang="en-US" sz="1000" dirty="0" smtClean="0">
                <a:ea typeface="Calibri" panose="020F0502020204030204" pitchFamily="34" charset="0"/>
                <a:cs typeface="Arial" panose="020B0604020202020204" pitchFamily="34" charset="0"/>
              </a:rPr>
              <a:t>Workshop with the high school students in charge of the Kamarata Community Captain Abrahan Sandoval.</a:t>
            </a:r>
          </a:p>
          <a:p>
            <a:pPr algn="just"/>
            <a:r>
              <a:rPr lang="es-VE" sz="1000" dirty="0">
                <a:ea typeface="Calibri" panose="020F0502020204030204" pitchFamily="34" charset="0"/>
                <a:cs typeface="Arial" panose="020B0604020202020204" pitchFamily="34" charset="0"/>
              </a:rPr>
              <a:t>PHOTO: Marianela Camacho, 2017</a:t>
            </a:r>
            <a:r>
              <a:rPr lang="es-VE" sz="1000" dirty="0" smtClean="0">
                <a:ea typeface="Calibri" panose="020F0502020204030204" pitchFamily="34" charset="0"/>
                <a:cs typeface="Arial" panose="020B0604020202020204" pitchFamily="34" charset="0"/>
              </a:rPr>
              <a:t>.</a:t>
            </a:r>
            <a:endParaRPr lang="en-US" sz="1000" dirty="0">
              <a:ea typeface="Calibri" panose="020F0502020204030204" pitchFamily="34" charset="0"/>
              <a:cs typeface="Arial" panose="020B0604020202020204" pitchFamily="34" charset="0"/>
            </a:endParaRPr>
          </a:p>
        </p:txBody>
      </p:sp>
      <p:sp>
        <p:nvSpPr>
          <p:cNvPr id="37" name="Rectángulo 36"/>
          <p:cNvSpPr/>
          <p:nvPr/>
        </p:nvSpPr>
        <p:spPr>
          <a:xfrm>
            <a:off x="732145" y="6179010"/>
            <a:ext cx="7819060" cy="400110"/>
          </a:xfrm>
          <a:prstGeom prst="rect">
            <a:avLst/>
          </a:prstGeom>
        </p:spPr>
        <p:txBody>
          <a:bodyPr wrap="square">
            <a:spAutoFit/>
          </a:bodyPr>
          <a:lstStyle/>
          <a:p>
            <a:pPr algn="just">
              <a:spcAft>
                <a:spcPts val="0"/>
              </a:spcAft>
            </a:pPr>
            <a:r>
              <a:rPr lang="en-US" sz="1000" dirty="0">
                <a:ea typeface="Calibri" panose="020F0502020204030204" pitchFamily="34" charset="0"/>
                <a:cs typeface="Arial" panose="020B0604020202020204" pitchFamily="34" charset="0"/>
              </a:rPr>
              <a:t>Workshop with the parents, representatives and general community in charge of the Captain of the Community of Kamarata Abrahan Sandoval</a:t>
            </a:r>
            <a:r>
              <a:rPr lang="en-US" sz="1000" dirty="0" smtClean="0">
                <a:ea typeface="Calibri" panose="020F0502020204030204" pitchFamily="34" charset="0"/>
                <a:cs typeface="Arial" panose="020B0604020202020204" pitchFamily="34" charset="0"/>
              </a:rPr>
              <a:t>.</a:t>
            </a:r>
          </a:p>
          <a:p>
            <a:pPr algn="just"/>
            <a:r>
              <a:rPr lang="es-VE" sz="1000" dirty="0">
                <a:ea typeface="Calibri" panose="020F0502020204030204" pitchFamily="34" charset="0"/>
                <a:cs typeface="Arial" panose="020B0604020202020204" pitchFamily="34" charset="0"/>
              </a:rPr>
              <a:t>PHOTO: Marianela Camacho, 2017</a:t>
            </a:r>
            <a:r>
              <a:rPr lang="es-VE" sz="1000" dirty="0" smtClean="0">
                <a:ea typeface="Calibri" panose="020F0502020204030204" pitchFamily="34" charset="0"/>
                <a:cs typeface="Arial" panose="020B0604020202020204" pitchFamily="34" charset="0"/>
              </a:rPr>
              <a:t>.</a:t>
            </a:r>
            <a:endParaRPr lang="en-US" sz="1000" dirty="0">
              <a:ea typeface="Calibri" panose="020F0502020204030204" pitchFamily="34" charset="0"/>
              <a:cs typeface="Arial" panose="020B0604020202020204" pitchFamily="34" charset="0"/>
            </a:endParaRPr>
          </a:p>
        </p:txBody>
      </p:sp>
      <p:sp>
        <p:nvSpPr>
          <p:cNvPr id="42" name="Rectángulo 41"/>
          <p:cNvSpPr/>
          <p:nvPr/>
        </p:nvSpPr>
        <p:spPr>
          <a:xfrm>
            <a:off x="8720160" y="6179011"/>
            <a:ext cx="2846405" cy="553998"/>
          </a:xfrm>
          <a:prstGeom prst="rect">
            <a:avLst/>
          </a:prstGeom>
        </p:spPr>
        <p:txBody>
          <a:bodyPr wrap="square">
            <a:spAutoFit/>
          </a:bodyPr>
          <a:lstStyle/>
          <a:p>
            <a:pPr algn="just">
              <a:spcAft>
                <a:spcPts val="0"/>
              </a:spcAft>
            </a:pPr>
            <a:r>
              <a:rPr lang="en-US" sz="1000" dirty="0" smtClean="0">
                <a:ea typeface="Calibri" panose="020F0502020204030204" pitchFamily="34" charset="0"/>
                <a:cs typeface="Arial" panose="020B0604020202020204" pitchFamily="34" charset="0"/>
              </a:rPr>
              <a:t>Cultural performance </a:t>
            </a:r>
            <a:r>
              <a:rPr lang="en-US" sz="1000" dirty="0">
                <a:ea typeface="Calibri" panose="020F0502020204030204" pitchFamily="34" charset="0"/>
                <a:cs typeface="Arial" panose="020B0604020202020204" pitchFamily="34" charset="0"/>
              </a:rPr>
              <a:t>of the cultural group of </a:t>
            </a:r>
            <a:r>
              <a:rPr lang="en-US" sz="1000" dirty="0" smtClean="0">
                <a:ea typeface="Calibri" panose="020F0502020204030204" pitchFamily="34" charset="0"/>
                <a:cs typeface="Arial" panose="020B0604020202020204" pitchFamily="34" charset="0"/>
              </a:rPr>
              <a:t>Kamarata.</a:t>
            </a:r>
          </a:p>
          <a:p>
            <a:pPr algn="just"/>
            <a:r>
              <a:rPr lang="es-VE" sz="1000" dirty="0">
                <a:ea typeface="Calibri" panose="020F0502020204030204" pitchFamily="34" charset="0"/>
                <a:cs typeface="Arial" panose="020B0604020202020204" pitchFamily="34" charset="0"/>
              </a:rPr>
              <a:t>PHOTO: Marianela Camacho, 2017</a:t>
            </a:r>
            <a:r>
              <a:rPr lang="es-VE" sz="1000" dirty="0" smtClean="0">
                <a:ea typeface="Calibri" panose="020F0502020204030204" pitchFamily="34" charset="0"/>
                <a:cs typeface="Arial" panose="020B0604020202020204" pitchFamily="34" charset="0"/>
              </a:rPr>
              <a:t>.</a:t>
            </a:r>
            <a:endParaRPr lang="en-US" sz="1000" dirty="0">
              <a:ea typeface="Calibri" panose="020F0502020204030204" pitchFamily="34" charset="0"/>
              <a:cs typeface="Arial" panose="020B0604020202020204" pitchFamily="34" charset="0"/>
            </a:endParaRPr>
          </a:p>
        </p:txBody>
      </p:sp>
      <p:sp>
        <p:nvSpPr>
          <p:cNvPr id="17" name="CuadroTexto 16"/>
          <p:cNvSpPr txBox="1"/>
          <p:nvPr/>
        </p:nvSpPr>
        <p:spPr>
          <a:xfrm>
            <a:off x="3460481" y="430063"/>
            <a:ext cx="8106085" cy="430887"/>
          </a:xfrm>
          <a:prstGeom prst="rect">
            <a:avLst/>
          </a:prstGeom>
          <a:noFill/>
        </p:spPr>
        <p:txBody>
          <a:bodyPr wrap="square" rtlCol="0">
            <a:spAutoFit/>
          </a:bodyPr>
          <a:lstStyle/>
          <a:p>
            <a:pPr algn="just"/>
            <a:r>
              <a:rPr lang="es-VE" sz="2200" b="1" dirty="0" err="1">
                <a:latin typeface="+mj-lt"/>
                <a:cs typeface="Arial" panose="020B0604020202020204" pitchFamily="34" charset="0"/>
              </a:rPr>
              <a:t>Visit</a:t>
            </a:r>
            <a:r>
              <a:rPr lang="es-VE" sz="2200" b="1" dirty="0">
                <a:latin typeface="+mj-lt"/>
                <a:cs typeface="Arial" panose="020B0604020202020204" pitchFamily="34" charset="0"/>
              </a:rPr>
              <a:t> </a:t>
            </a:r>
            <a:r>
              <a:rPr lang="es-VE" sz="2200" b="1" dirty="0" err="1">
                <a:latin typeface="+mj-lt"/>
                <a:cs typeface="Arial" panose="020B0604020202020204" pitchFamily="34" charset="0"/>
              </a:rPr>
              <a:t>to</a:t>
            </a:r>
            <a:r>
              <a:rPr lang="es-VE" sz="2200" b="1" dirty="0">
                <a:latin typeface="+mj-lt"/>
                <a:cs typeface="Arial" panose="020B0604020202020204" pitchFamily="34" charset="0"/>
              </a:rPr>
              <a:t> Kamarata, </a:t>
            </a:r>
            <a:r>
              <a:rPr lang="es-VE" sz="2200" b="1" dirty="0" err="1">
                <a:latin typeface="+mj-lt"/>
                <a:cs typeface="Arial" panose="020B0604020202020204" pitchFamily="34" charset="0"/>
              </a:rPr>
              <a:t>March</a:t>
            </a:r>
            <a:r>
              <a:rPr lang="es-VE" sz="2200" b="1" dirty="0">
                <a:latin typeface="+mj-lt"/>
                <a:cs typeface="Arial" panose="020B0604020202020204" pitchFamily="34" charset="0"/>
              </a:rPr>
              <a:t> 2017</a:t>
            </a:r>
            <a:endParaRPr lang="es-VE" sz="2200" b="1" dirty="0" smtClean="0">
              <a:latin typeface="+mj-lt"/>
              <a:cs typeface="Arial" panose="020B0604020202020204" pitchFamily="34" charset="0"/>
            </a:endParaRPr>
          </a:p>
        </p:txBody>
      </p:sp>
      <p:grpSp>
        <p:nvGrpSpPr>
          <p:cNvPr id="18" name="Grupo 17"/>
          <p:cNvGrpSpPr/>
          <p:nvPr/>
        </p:nvGrpSpPr>
        <p:grpSpPr>
          <a:xfrm>
            <a:off x="732615" y="4835726"/>
            <a:ext cx="7818589" cy="1346811"/>
            <a:chOff x="732665" y="4758704"/>
            <a:chExt cx="8158219" cy="1405315"/>
          </a:xfrm>
        </p:grpSpPr>
        <p:pic>
          <p:nvPicPr>
            <p:cNvPr id="19" name="Imagen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665" y="4758705"/>
              <a:ext cx="2996569" cy="1401635"/>
            </a:xfrm>
            <a:prstGeom prst="rect">
              <a:avLst/>
            </a:prstGeom>
          </p:spPr>
        </p:pic>
        <p:pic>
          <p:nvPicPr>
            <p:cNvPr id="20" name="Imagen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3332" y="4758704"/>
              <a:ext cx="2505279" cy="1405315"/>
            </a:xfrm>
            <a:prstGeom prst="rect">
              <a:avLst/>
            </a:prstGeom>
          </p:spPr>
        </p:pic>
        <p:pic>
          <p:nvPicPr>
            <p:cNvPr id="21" name="Imagen 2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02710" y="4758704"/>
              <a:ext cx="2488174" cy="1401636"/>
            </a:xfrm>
            <a:prstGeom prst="rect">
              <a:avLst/>
            </a:prstGeom>
          </p:spPr>
        </p:pic>
      </p:grpSp>
      <p:pic>
        <p:nvPicPr>
          <p:cNvPr id="23" name="Imagen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2148" y="2438112"/>
            <a:ext cx="3881409" cy="1636731"/>
          </a:xfrm>
          <a:prstGeom prst="rect">
            <a:avLst/>
          </a:prstGeom>
        </p:spPr>
      </p:pic>
      <p:pic>
        <p:nvPicPr>
          <p:cNvPr id="24" name="Imagen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12908" y="2451559"/>
            <a:ext cx="3838296" cy="1636731"/>
          </a:xfrm>
          <a:prstGeom prst="rect">
            <a:avLst/>
          </a:prstGeom>
        </p:spPr>
      </p:pic>
      <p:pic>
        <p:nvPicPr>
          <p:cNvPr id="25" name="Imagen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87740" y="2438112"/>
            <a:ext cx="2778826" cy="1650178"/>
          </a:xfrm>
          <a:prstGeom prst="rect">
            <a:avLst/>
          </a:prstGeom>
        </p:spPr>
      </p:pic>
      <p:pic>
        <p:nvPicPr>
          <p:cNvPr id="26" name="Imagen 2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787740" y="4635791"/>
            <a:ext cx="2778826" cy="1543219"/>
          </a:xfrm>
          <a:prstGeom prst="rect">
            <a:avLst/>
          </a:prstGeom>
        </p:spPr>
      </p:pic>
      <p:sp>
        <p:nvSpPr>
          <p:cNvPr id="27" name="Rectángulo 26"/>
          <p:cNvSpPr/>
          <p:nvPr/>
        </p:nvSpPr>
        <p:spPr>
          <a:xfrm>
            <a:off x="8720160" y="4074843"/>
            <a:ext cx="2846405" cy="400110"/>
          </a:xfrm>
          <a:prstGeom prst="rect">
            <a:avLst/>
          </a:prstGeom>
        </p:spPr>
        <p:txBody>
          <a:bodyPr wrap="square">
            <a:spAutoFit/>
          </a:bodyPr>
          <a:lstStyle/>
          <a:p>
            <a:pPr algn="just">
              <a:spcAft>
                <a:spcPts val="0"/>
              </a:spcAft>
            </a:pPr>
            <a:r>
              <a:rPr lang="en-US" sz="1000" dirty="0">
                <a:ea typeface="Calibri" panose="020F0502020204030204" pitchFamily="34" charset="0"/>
                <a:cs typeface="Arial" panose="020B0604020202020204" pitchFamily="34" charset="0"/>
              </a:rPr>
              <a:t>Workshop </a:t>
            </a:r>
            <a:r>
              <a:rPr lang="en-US" sz="1000" dirty="0" smtClean="0">
                <a:ea typeface="Calibri" panose="020F0502020204030204" pitchFamily="34" charset="0"/>
                <a:cs typeface="Arial" panose="020B0604020202020204" pitchFamily="34" charset="0"/>
              </a:rPr>
              <a:t>with the </a:t>
            </a:r>
            <a:r>
              <a:rPr lang="en-US" sz="1000" dirty="0">
                <a:ea typeface="Calibri" panose="020F0502020204030204" pitchFamily="34" charset="0"/>
                <a:cs typeface="Arial" panose="020B0604020202020204" pitchFamily="34" charset="0"/>
              </a:rPr>
              <a:t>cultural group of </a:t>
            </a:r>
            <a:r>
              <a:rPr lang="en-US" sz="1000" dirty="0" smtClean="0">
                <a:ea typeface="Calibri" panose="020F0502020204030204" pitchFamily="34" charset="0"/>
                <a:cs typeface="Arial" panose="020B0604020202020204" pitchFamily="34" charset="0"/>
              </a:rPr>
              <a:t>Kamarata.</a:t>
            </a:r>
          </a:p>
          <a:p>
            <a:pPr algn="just"/>
            <a:r>
              <a:rPr lang="es-VE" sz="1000" dirty="0">
                <a:ea typeface="Calibri" panose="020F0502020204030204" pitchFamily="34" charset="0"/>
                <a:cs typeface="Arial" panose="020B0604020202020204" pitchFamily="34" charset="0"/>
              </a:rPr>
              <a:t>PHOTO: Marianela Camacho, 2017</a:t>
            </a:r>
            <a:r>
              <a:rPr lang="es-VE" sz="1000" dirty="0" smtClean="0">
                <a:ea typeface="Calibri" panose="020F0502020204030204" pitchFamily="34" charset="0"/>
                <a:cs typeface="Arial" panose="020B0604020202020204" pitchFamily="34" charset="0"/>
              </a:rPr>
              <a:t>.</a:t>
            </a:r>
            <a:endParaRPr lang="en-US" sz="10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74927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TotalTime>
  <Words>1669</Words>
  <Application>Microsoft Macintosh PowerPoint</Application>
  <PresentationFormat>Custom</PresentationFormat>
  <Paragraphs>171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Personal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Marianela Camacho</dc:creator>
  <cp:keywords/>
  <dc:description/>
  <cp:lastModifiedBy>Paul Stanley</cp:lastModifiedBy>
  <cp:revision>67</cp:revision>
  <dcterms:created xsi:type="dcterms:W3CDTF">2018-03-09T23:50:28Z</dcterms:created>
  <dcterms:modified xsi:type="dcterms:W3CDTF">2018-03-14T10:25:31Z</dcterms:modified>
  <cp:category/>
</cp:coreProperties>
</file>